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9"/>
  </p:notesMasterIdLst>
  <p:sldIdLst>
    <p:sldId id="256" r:id="rId2"/>
    <p:sldId id="279" r:id="rId3"/>
    <p:sldId id="261" r:id="rId4"/>
    <p:sldId id="275" r:id="rId5"/>
    <p:sldId id="277" r:id="rId6"/>
    <p:sldId id="257" r:id="rId7"/>
    <p:sldId id="258" r:id="rId8"/>
    <p:sldId id="260" r:id="rId9"/>
    <p:sldId id="267" r:id="rId10"/>
    <p:sldId id="265" r:id="rId11"/>
    <p:sldId id="286" r:id="rId12"/>
    <p:sldId id="287" r:id="rId13"/>
    <p:sldId id="280" r:id="rId14"/>
    <p:sldId id="268" r:id="rId15"/>
    <p:sldId id="291" r:id="rId16"/>
    <p:sldId id="285" r:id="rId17"/>
    <p:sldId id="269" r:id="rId18"/>
    <p:sldId id="281" r:id="rId19"/>
    <p:sldId id="282" r:id="rId20"/>
    <p:sldId id="284" r:id="rId21"/>
    <p:sldId id="270" r:id="rId22"/>
    <p:sldId id="288" r:id="rId23"/>
    <p:sldId id="283" r:id="rId24"/>
    <p:sldId id="290" r:id="rId25"/>
    <p:sldId id="271" r:id="rId26"/>
    <p:sldId id="274" r:id="rId27"/>
    <p:sldId id="26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4"/>
    <p:restoredTop sz="94676"/>
  </p:normalViewPr>
  <p:slideViewPr>
    <p:cSldViewPr snapToGrid="0" snapToObjects="1">
      <p:cViewPr>
        <p:scale>
          <a:sx n="75" d="100"/>
          <a:sy n="75" d="100"/>
        </p:scale>
        <p:origin x="-1302" y="-8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barChart>
        <c:barDir val="col"/>
        <c:grouping val="clustered"/>
        <c:varyColors val="0"/>
        <c:ser>
          <c:idx val="0"/>
          <c:order val="0"/>
          <c:tx>
            <c:strRef>
              <c:f>Sheet1!$B$1</c:f>
              <c:strCache>
                <c:ptCount val="1"/>
                <c:pt idx="0">
                  <c:v>Total: 10</c:v>
                </c:pt>
              </c:strCache>
            </c:strRef>
          </c:tx>
          <c:invertIfNegative val="0"/>
          <c:cat>
            <c:strRef>
              <c:f>Sheet1!$A$2:$A$5</c:f>
              <c:strCache>
                <c:ptCount val="4"/>
                <c:pt idx="0">
                  <c:v>Agency</c:v>
                </c:pt>
                <c:pt idx="1">
                  <c:v>Individual </c:v>
                </c:pt>
                <c:pt idx="2">
                  <c:v>Professional Association</c:v>
                </c:pt>
                <c:pt idx="3">
                  <c:v>Law Firm</c:v>
                </c:pt>
              </c:strCache>
            </c:strRef>
          </c:cat>
          <c:val>
            <c:numRef>
              <c:f>Sheet1!$B$2:$B$5</c:f>
              <c:numCache>
                <c:formatCode>General</c:formatCode>
                <c:ptCount val="4"/>
                <c:pt idx="0">
                  <c:v>2</c:v>
                </c:pt>
                <c:pt idx="1">
                  <c:v>4</c:v>
                </c:pt>
                <c:pt idx="2">
                  <c:v>3</c:v>
                </c:pt>
                <c:pt idx="3">
                  <c:v>1</c:v>
                </c:pt>
              </c:numCache>
            </c:numRef>
          </c:val>
        </c:ser>
        <c:dLbls>
          <c:showLegendKey val="0"/>
          <c:showVal val="1"/>
          <c:showCatName val="0"/>
          <c:showSerName val="0"/>
          <c:showPercent val="0"/>
          <c:showBubbleSize val="0"/>
        </c:dLbls>
        <c:gapWidth val="150"/>
        <c:overlap val="-25"/>
        <c:axId val="39037568"/>
        <c:axId val="73365760"/>
      </c:barChart>
      <c:catAx>
        <c:axId val="39037568"/>
        <c:scaling>
          <c:orientation val="minMax"/>
        </c:scaling>
        <c:delete val="0"/>
        <c:axPos val="b"/>
        <c:majorTickMark val="none"/>
        <c:minorTickMark val="none"/>
        <c:tickLblPos val="nextTo"/>
        <c:crossAx val="73365760"/>
        <c:crosses val="autoZero"/>
        <c:auto val="1"/>
        <c:lblAlgn val="ctr"/>
        <c:lblOffset val="100"/>
        <c:noMultiLvlLbl val="0"/>
      </c:catAx>
      <c:valAx>
        <c:axId val="73365760"/>
        <c:scaling>
          <c:orientation val="minMax"/>
        </c:scaling>
        <c:delete val="1"/>
        <c:axPos val="l"/>
        <c:numFmt formatCode="General" sourceLinked="1"/>
        <c:majorTickMark val="none"/>
        <c:minorTickMark val="none"/>
        <c:tickLblPos val="nextTo"/>
        <c:crossAx val="39037568"/>
        <c:crosses val="autoZero"/>
        <c:crossBetween val="between"/>
      </c:valAx>
    </c:plotArea>
    <c:legend>
      <c:legendPos val="t"/>
      <c:layout>
        <c:manualLayout>
          <c:xMode val="edge"/>
          <c:yMode val="edge"/>
          <c:x val="2.6502403220239702E-2"/>
          <c:y val="4.7672279585731031E-2"/>
          <c:w val="0.25213025578046189"/>
          <c:h val="9.848527181511453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Topic</c:v>
                </c:pt>
              </c:strCache>
            </c:strRef>
          </c:tx>
          <c:explosion val="5"/>
          <c:cat>
            <c:strRef>
              <c:f>Sheet1!$A$2:$A$18</c:f>
              <c:strCache>
                <c:ptCount val="17"/>
                <c:pt idx="0">
                  <c:v>Appearance Standard (3)</c:v>
                </c:pt>
                <c:pt idx="1">
                  <c:v>De Minimis Rule (2)</c:v>
                </c:pt>
                <c:pt idx="2">
                  <c:v>Alcohol as a Gift (3)</c:v>
                </c:pt>
                <c:pt idx="3">
                  <c:v>Presentation Items (2)</c:v>
                </c:pt>
                <c:pt idx="4">
                  <c:v>Rewards and Prizes (1)</c:v>
                </c:pt>
                <c:pt idx="5">
                  <c:v>Frequent Flyer Programs (1)</c:v>
                </c:pt>
                <c:pt idx="6">
                  <c:v>Free Attendance for Private Capacity Speeches (1)</c:v>
                </c:pt>
                <c:pt idx="7">
                  <c:v>Market Value Definition (2)</c:v>
                </c:pt>
                <c:pt idx="8">
                  <c:v>Relationship Between Gifts &amp; Fundraising (1)</c:v>
                </c:pt>
                <c:pt idx="9">
                  <c:v>Free Attendance for Official Capacity Speeches (2)</c:v>
                </c:pt>
                <c:pt idx="10">
                  <c:v>Personal Relationship Exception (1)</c:v>
                </c:pt>
                <c:pt idx="11">
                  <c:v>Foreign Emoluments (1)</c:v>
                </c:pt>
                <c:pt idx="12">
                  <c:v>Former Employer Reunion Exception (1)</c:v>
                </c:pt>
                <c:pt idx="13">
                  <c:v>WAG (6)</c:v>
                </c:pt>
                <c:pt idx="14">
                  <c:v>Social Events (1)</c:v>
                </c:pt>
                <c:pt idx="15">
                  <c:v>Informational Materials (3)</c:v>
                </c:pt>
                <c:pt idx="16">
                  <c:v>Disposition of Gifts (4)</c:v>
                </c:pt>
              </c:strCache>
            </c:strRef>
          </c:cat>
          <c:val>
            <c:numRef>
              <c:f>Sheet1!$B$2:$B$18</c:f>
              <c:numCache>
                <c:formatCode>General</c:formatCode>
                <c:ptCount val="17"/>
                <c:pt idx="0">
                  <c:v>3</c:v>
                </c:pt>
                <c:pt idx="1">
                  <c:v>2</c:v>
                </c:pt>
                <c:pt idx="2">
                  <c:v>3</c:v>
                </c:pt>
                <c:pt idx="3">
                  <c:v>2</c:v>
                </c:pt>
                <c:pt idx="4">
                  <c:v>1</c:v>
                </c:pt>
                <c:pt idx="5">
                  <c:v>1</c:v>
                </c:pt>
                <c:pt idx="6">
                  <c:v>1</c:v>
                </c:pt>
                <c:pt idx="7">
                  <c:v>2</c:v>
                </c:pt>
                <c:pt idx="8">
                  <c:v>1</c:v>
                </c:pt>
                <c:pt idx="9">
                  <c:v>2</c:v>
                </c:pt>
                <c:pt idx="10">
                  <c:v>1</c:v>
                </c:pt>
                <c:pt idx="11">
                  <c:v>1</c:v>
                </c:pt>
                <c:pt idx="12">
                  <c:v>1</c:v>
                </c:pt>
                <c:pt idx="13">
                  <c:v>6</c:v>
                </c:pt>
                <c:pt idx="14">
                  <c:v>1</c:v>
                </c:pt>
                <c:pt idx="15">
                  <c:v>3</c:v>
                </c:pt>
                <c:pt idx="16">
                  <c:v>4</c:v>
                </c:pt>
              </c:numCache>
            </c:numRef>
          </c:val>
        </c:ser>
        <c:dLbls>
          <c:showLegendKey val="0"/>
          <c:showVal val="0"/>
          <c:showCatName val="0"/>
          <c:showSerName val="0"/>
          <c:showPercent val="0"/>
          <c:showBubbleSize val="0"/>
          <c:showLeaderLines val="1"/>
        </c:dLbls>
        <c:firstSliceAng val="0"/>
      </c:pieChart>
      <c:spPr>
        <a:solidFill>
          <a:schemeClr val="lt1"/>
        </a:solidFill>
        <a:ln w="57150" cap="flat" cmpd="sng" algn="ctr">
          <a:solidFill>
            <a:schemeClr val="dk1"/>
          </a:solidFill>
          <a:prstDash val="solid"/>
        </a:ln>
        <a:effectLst/>
      </c:spPr>
    </c:plotArea>
    <c:legend>
      <c:legendPos val="r"/>
      <c:layout>
        <c:manualLayout>
          <c:xMode val="edge"/>
          <c:yMode val="edge"/>
          <c:x val="0.61839128462926429"/>
          <c:y val="1.6711882799782959E-2"/>
          <c:w val="0.37492035630170256"/>
          <c:h val="0.96243736954534564"/>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526C2-B858-4BF5-9665-0A45C31FF905}" type="doc">
      <dgm:prSet loTypeId="urn:microsoft.com/office/officeart/2005/8/layout/hChevron3" loCatId="process" qsTypeId="urn:microsoft.com/office/officeart/2005/8/quickstyle/simple1" qsCatId="simple" csTypeId="urn:microsoft.com/office/officeart/2005/8/colors/accent1_1" csCatId="accent1" phldr="1"/>
      <dgm:spPr/>
    </dgm:pt>
    <dgm:pt modelId="{DE1B7CAC-4760-4E5C-B8AC-C2DA0F71C9CC}">
      <dgm:prSet phldrT="[Text]"/>
      <dgm:spPr/>
      <dgm:t>
        <a:bodyPr/>
        <a:lstStyle/>
        <a:p>
          <a:r>
            <a:rPr lang="en-US" dirty="0" smtClean="0">
              <a:solidFill>
                <a:schemeClr val="tx2"/>
              </a:solidFill>
            </a:rPr>
            <a:t>Winter</a:t>
          </a:r>
          <a:endParaRPr lang="en-US" dirty="0">
            <a:solidFill>
              <a:schemeClr val="tx2"/>
            </a:solidFill>
          </a:endParaRPr>
        </a:p>
      </dgm:t>
    </dgm:pt>
    <dgm:pt modelId="{AE9684C4-A544-41CE-8F04-4A7C47609215}" type="parTrans" cxnId="{F632FA4D-6675-45BF-BEC1-CA4CC05FB3C9}">
      <dgm:prSet/>
      <dgm:spPr/>
      <dgm:t>
        <a:bodyPr/>
        <a:lstStyle/>
        <a:p>
          <a:endParaRPr lang="en-US"/>
        </a:p>
      </dgm:t>
    </dgm:pt>
    <dgm:pt modelId="{607A743F-FE75-49F2-94A5-560F5CB4F706}" type="sibTrans" cxnId="{F632FA4D-6675-45BF-BEC1-CA4CC05FB3C9}">
      <dgm:prSet/>
      <dgm:spPr/>
      <dgm:t>
        <a:bodyPr/>
        <a:lstStyle/>
        <a:p>
          <a:endParaRPr lang="en-US"/>
        </a:p>
      </dgm:t>
    </dgm:pt>
    <dgm:pt modelId="{661CB316-4E8B-4546-B2ED-FBC0C7582381}">
      <dgm:prSet phldrT="[Text]"/>
      <dgm:spPr/>
      <dgm:t>
        <a:bodyPr/>
        <a:lstStyle/>
        <a:p>
          <a:r>
            <a:rPr lang="en-US" dirty="0" smtClean="0">
              <a:solidFill>
                <a:schemeClr val="tx2"/>
              </a:solidFill>
            </a:rPr>
            <a:t>Winter</a:t>
          </a:r>
          <a:endParaRPr lang="en-US" dirty="0">
            <a:solidFill>
              <a:schemeClr val="tx2"/>
            </a:solidFill>
          </a:endParaRPr>
        </a:p>
      </dgm:t>
    </dgm:pt>
    <dgm:pt modelId="{9BAD3C0E-54F3-4D18-9B2B-0B7A8A7409D8}" type="parTrans" cxnId="{0F231C56-4668-4C50-8FD6-D882CF54F195}">
      <dgm:prSet/>
      <dgm:spPr/>
      <dgm:t>
        <a:bodyPr/>
        <a:lstStyle/>
        <a:p>
          <a:endParaRPr lang="en-US"/>
        </a:p>
      </dgm:t>
    </dgm:pt>
    <dgm:pt modelId="{C8BAFC02-38A4-4B7A-9DAE-505B73B83D7C}" type="sibTrans" cxnId="{0F231C56-4668-4C50-8FD6-D882CF54F195}">
      <dgm:prSet/>
      <dgm:spPr/>
      <dgm:t>
        <a:bodyPr/>
        <a:lstStyle/>
        <a:p>
          <a:endParaRPr lang="en-US"/>
        </a:p>
      </dgm:t>
    </dgm:pt>
    <dgm:pt modelId="{B37C4ECF-C84D-44AD-A9FA-FB77616344BD}">
      <dgm:prSet phldrT="[Text]"/>
      <dgm:spPr/>
      <dgm:t>
        <a:bodyPr/>
        <a:lstStyle/>
        <a:p>
          <a:r>
            <a:rPr lang="en-US" dirty="0" smtClean="0">
              <a:solidFill>
                <a:schemeClr val="tx2"/>
              </a:solidFill>
            </a:rPr>
            <a:t>Spring</a:t>
          </a:r>
          <a:endParaRPr lang="en-US" dirty="0">
            <a:solidFill>
              <a:schemeClr val="tx2"/>
            </a:solidFill>
          </a:endParaRPr>
        </a:p>
      </dgm:t>
    </dgm:pt>
    <dgm:pt modelId="{A902605F-5B1F-4303-83FE-F0222FDF13D3}" type="parTrans" cxnId="{CFD2F2B9-8005-4E61-A233-30370E92C92C}">
      <dgm:prSet/>
      <dgm:spPr/>
      <dgm:t>
        <a:bodyPr/>
        <a:lstStyle/>
        <a:p>
          <a:endParaRPr lang="en-US"/>
        </a:p>
      </dgm:t>
    </dgm:pt>
    <dgm:pt modelId="{BDDC3581-E81B-4357-A0E4-2CE2826D819F}" type="sibTrans" cxnId="{CFD2F2B9-8005-4E61-A233-30370E92C92C}">
      <dgm:prSet/>
      <dgm:spPr/>
      <dgm:t>
        <a:bodyPr/>
        <a:lstStyle/>
        <a:p>
          <a:endParaRPr lang="en-US"/>
        </a:p>
      </dgm:t>
    </dgm:pt>
    <dgm:pt modelId="{A8E48DFF-69AD-4A41-BA57-51B519E98318}">
      <dgm:prSet phldrT="[Text]"/>
      <dgm:spPr/>
      <dgm:t>
        <a:bodyPr/>
        <a:lstStyle/>
        <a:p>
          <a:r>
            <a:rPr lang="en-US" dirty="0" smtClean="0">
              <a:solidFill>
                <a:schemeClr val="tx2"/>
              </a:solidFill>
            </a:rPr>
            <a:t>Summer</a:t>
          </a:r>
          <a:endParaRPr lang="en-US" dirty="0">
            <a:solidFill>
              <a:schemeClr val="tx2"/>
            </a:solidFill>
          </a:endParaRPr>
        </a:p>
      </dgm:t>
    </dgm:pt>
    <dgm:pt modelId="{B0426CE2-2A8E-4153-9940-A7091AF4458E}" type="parTrans" cxnId="{0DD04B71-FAC2-4779-A6EB-1911B950B528}">
      <dgm:prSet/>
      <dgm:spPr/>
      <dgm:t>
        <a:bodyPr/>
        <a:lstStyle/>
        <a:p>
          <a:endParaRPr lang="en-US"/>
        </a:p>
      </dgm:t>
    </dgm:pt>
    <dgm:pt modelId="{7D01711E-3419-4AE1-A525-8DBA4185DE05}" type="sibTrans" cxnId="{0DD04B71-FAC2-4779-A6EB-1911B950B528}">
      <dgm:prSet/>
      <dgm:spPr/>
      <dgm:t>
        <a:bodyPr/>
        <a:lstStyle/>
        <a:p>
          <a:endParaRPr lang="en-US"/>
        </a:p>
      </dgm:t>
    </dgm:pt>
    <dgm:pt modelId="{62130A6D-9D71-42E1-A5C4-979E67F4E3F9}">
      <dgm:prSet phldrT="[Text]"/>
      <dgm:spPr/>
      <dgm:t>
        <a:bodyPr/>
        <a:lstStyle/>
        <a:p>
          <a:r>
            <a:rPr lang="en-US" dirty="0" smtClean="0">
              <a:solidFill>
                <a:schemeClr val="tx2"/>
              </a:solidFill>
            </a:rPr>
            <a:t>Fall</a:t>
          </a:r>
          <a:endParaRPr lang="en-US" dirty="0">
            <a:solidFill>
              <a:schemeClr val="tx2"/>
            </a:solidFill>
          </a:endParaRPr>
        </a:p>
      </dgm:t>
    </dgm:pt>
    <dgm:pt modelId="{2FFA683F-809F-4C05-B6C0-B353B0ED078F}" type="parTrans" cxnId="{EA1E9ED2-9849-46F2-9380-79E6B3133857}">
      <dgm:prSet/>
      <dgm:spPr/>
      <dgm:t>
        <a:bodyPr/>
        <a:lstStyle/>
        <a:p>
          <a:endParaRPr lang="en-US"/>
        </a:p>
      </dgm:t>
    </dgm:pt>
    <dgm:pt modelId="{FF67E215-3190-413C-BF5D-0D478BA9386E}" type="sibTrans" cxnId="{EA1E9ED2-9849-46F2-9380-79E6B3133857}">
      <dgm:prSet/>
      <dgm:spPr/>
      <dgm:t>
        <a:bodyPr/>
        <a:lstStyle/>
        <a:p>
          <a:endParaRPr lang="en-US"/>
        </a:p>
      </dgm:t>
    </dgm:pt>
    <dgm:pt modelId="{6F988F32-3E5D-41C1-9A66-2D086F7E4FDE}">
      <dgm:prSet phldrT="[Text]"/>
      <dgm:spPr/>
      <dgm:t>
        <a:bodyPr/>
        <a:lstStyle/>
        <a:p>
          <a:r>
            <a:rPr lang="en-US" dirty="0" smtClean="0">
              <a:solidFill>
                <a:schemeClr val="tx2"/>
              </a:solidFill>
            </a:rPr>
            <a:t>Winter</a:t>
          </a:r>
          <a:endParaRPr lang="en-US" dirty="0">
            <a:solidFill>
              <a:schemeClr val="tx2"/>
            </a:solidFill>
          </a:endParaRPr>
        </a:p>
      </dgm:t>
    </dgm:pt>
    <dgm:pt modelId="{56280FC2-2595-45CA-8B20-B551FC2E42D5}" type="parTrans" cxnId="{35BA60DC-A8F0-4704-8E38-3199455E0335}">
      <dgm:prSet/>
      <dgm:spPr/>
      <dgm:t>
        <a:bodyPr/>
        <a:lstStyle/>
        <a:p>
          <a:endParaRPr lang="en-US"/>
        </a:p>
      </dgm:t>
    </dgm:pt>
    <dgm:pt modelId="{26BDB7C2-0A88-4D03-84A1-30425C2AD7F4}" type="sibTrans" cxnId="{35BA60DC-A8F0-4704-8E38-3199455E0335}">
      <dgm:prSet/>
      <dgm:spPr/>
      <dgm:t>
        <a:bodyPr/>
        <a:lstStyle/>
        <a:p>
          <a:endParaRPr lang="en-US"/>
        </a:p>
      </dgm:t>
    </dgm:pt>
    <dgm:pt modelId="{4CA001ED-45E5-420D-8092-86EC1DD2726D}">
      <dgm:prSet phldrT="[Text]"/>
      <dgm:spPr/>
      <dgm:t>
        <a:bodyPr/>
        <a:lstStyle/>
        <a:p>
          <a:r>
            <a:rPr lang="en-US" dirty="0" smtClean="0">
              <a:solidFill>
                <a:schemeClr val="tx2"/>
              </a:solidFill>
            </a:rPr>
            <a:t>Spring</a:t>
          </a:r>
          <a:endParaRPr lang="en-US" dirty="0">
            <a:solidFill>
              <a:schemeClr val="tx2"/>
            </a:solidFill>
          </a:endParaRPr>
        </a:p>
      </dgm:t>
    </dgm:pt>
    <dgm:pt modelId="{4C573A40-FD65-4680-BD92-BE51793DA1F4}" type="parTrans" cxnId="{DC16CB7A-E135-4306-8BC6-764858BE32B2}">
      <dgm:prSet/>
      <dgm:spPr/>
      <dgm:t>
        <a:bodyPr/>
        <a:lstStyle/>
        <a:p>
          <a:endParaRPr lang="en-US"/>
        </a:p>
      </dgm:t>
    </dgm:pt>
    <dgm:pt modelId="{BC6F9ACA-D1C9-47BF-9AD4-09082490976F}" type="sibTrans" cxnId="{DC16CB7A-E135-4306-8BC6-764858BE32B2}">
      <dgm:prSet/>
      <dgm:spPr/>
      <dgm:t>
        <a:bodyPr/>
        <a:lstStyle/>
        <a:p>
          <a:endParaRPr lang="en-US"/>
        </a:p>
      </dgm:t>
    </dgm:pt>
    <dgm:pt modelId="{3602B9E1-0489-4DF0-B676-8A71B671FB8D}">
      <dgm:prSet phldrT="[Text]"/>
      <dgm:spPr/>
      <dgm:t>
        <a:bodyPr/>
        <a:lstStyle/>
        <a:p>
          <a:r>
            <a:rPr lang="en-US" dirty="0" smtClean="0">
              <a:solidFill>
                <a:schemeClr val="tx2"/>
              </a:solidFill>
            </a:rPr>
            <a:t>Summer</a:t>
          </a:r>
          <a:endParaRPr lang="en-US" dirty="0">
            <a:solidFill>
              <a:schemeClr val="tx2"/>
            </a:solidFill>
          </a:endParaRPr>
        </a:p>
      </dgm:t>
    </dgm:pt>
    <dgm:pt modelId="{B484CCEA-2659-4604-846B-11DE94A4F370}" type="parTrans" cxnId="{5F43A020-B485-407F-AE0E-AB969B76391B}">
      <dgm:prSet/>
      <dgm:spPr/>
      <dgm:t>
        <a:bodyPr/>
        <a:lstStyle/>
        <a:p>
          <a:endParaRPr lang="en-US"/>
        </a:p>
      </dgm:t>
    </dgm:pt>
    <dgm:pt modelId="{58728D53-0E96-4685-8077-961FBFCB4505}" type="sibTrans" cxnId="{5F43A020-B485-407F-AE0E-AB969B76391B}">
      <dgm:prSet/>
      <dgm:spPr/>
      <dgm:t>
        <a:bodyPr/>
        <a:lstStyle/>
        <a:p>
          <a:endParaRPr lang="en-US"/>
        </a:p>
      </dgm:t>
    </dgm:pt>
    <dgm:pt modelId="{F8BF006F-5D9C-4BC2-A6DD-F0115A063F79}">
      <dgm:prSet phldrT="[Text]"/>
      <dgm:spPr/>
      <dgm:t>
        <a:bodyPr/>
        <a:lstStyle/>
        <a:p>
          <a:r>
            <a:rPr lang="en-US" dirty="0" smtClean="0">
              <a:solidFill>
                <a:schemeClr val="tx2"/>
              </a:solidFill>
            </a:rPr>
            <a:t>Spring</a:t>
          </a:r>
          <a:endParaRPr lang="en-US" dirty="0">
            <a:solidFill>
              <a:schemeClr val="tx2"/>
            </a:solidFill>
          </a:endParaRPr>
        </a:p>
      </dgm:t>
    </dgm:pt>
    <dgm:pt modelId="{D6DA7D56-01D7-4D74-803D-EDF7B3A87ED7}" type="parTrans" cxnId="{55E2A6C7-23AB-4462-9360-AD1D932705A7}">
      <dgm:prSet/>
      <dgm:spPr/>
      <dgm:t>
        <a:bodyPr/>
        <a:lstStyle/>
        <a:p>
          <a:endParaRPr lang="en-US"/>
        </a:p>
      </dgm:t>
    </dgm:pt>
    <dgm:pt modelId="{39283E9A-4547-4811-BB0C-5945D9BAACDD}" type="sibTrans" cxnId="{55E2A6C7-23AB-4462-9360-AD1D932705A7}">
      <dgm:prSet/>
      <dgm:spPr/>
      <dgm:t>
        <a:bodyPr/>
        <a:lstStyle/>
        <a:p>
          <a:endParaRPr lang="en-US"/>
        </a:p>
      </dgm:t>
    </dgm:pt>
    <dgm:pt modelId="{58EDC3EF-DAD8-4964-B3F5-CFFDBAC0F3D8}">
      <dgm:prSet phldrT="[Text]"/>
      <dgm:spPr/>
      <dgm:t>
        <a:bodyPr/>
        <a:lstStyle/>
        <a:p>
          <a:r>
            <a:rPr lang="en-US" dirty="0" smtClean="0">
              <a:solidFill>
                <a:schemeClr val="tx2"/>
              </a:solidFill>
            </a:rPr>
            <a:t>Summer</a:t>
          </a:r>
          <a:endParaRPr lang="en-US" dirty="0">
            <a:solidFill>
              <a:schemeClr val="tx2"/>
            </a:solidFill>
          </a:endParaRPr>
        </a:p>
      </dgm:t>
    </dgm:pt>
    <dgm:pt modelId="{0187D3D1-A4FD-4DC8-BB6B-0F0713D0568D}" type="parTrans" cxnId="{2F63FFE6-05BC-4586-83B6-ECAD8DA26107}">
      <dgm:prSet/>
      <dgm:spPr/>
      <dgm:t>
        <a:bodyPr/>
        <a:lstStyle/>
        <a:p>
          <a:endParaRPr lang="en-US"/>
        </a:p>
      </dgm:t>
    </dgm:pt>
    <dgm:pt modelId="{CCDD6A12-85CE-4D3B-8800-8FFE06FB81E9}" type="sibTrans" cxnId="{2F63FFE6-05BC-4586-83B6-ECAD8DA26107}">
      <dgm:prSet/>
      <dgm:spPr/>
      <dgm:t>
        <a:bodyPr/>
        <a:lstStyle/>
        <a:p>
          <a:endParaRPr lang="en-US"/>
        </a:p>
      </dgm:t>
    </dgm:pt>
    <dgm:pt modelId="{146DD1B9-3E70-45F9-9414-C3CF06D4F743}">
      <dgm:prSet phldrT="[Text]"/>
      <dgm:spPr/>
      <dgm:t>
        <a:bodyPr/>
        <a:lstStyle/>
        <a:p>
          <a:r>
            <a:rPr lang="en-US" dirty="0" smtClean="0">
              <a:solidFill>
                <a:schemeClr val="tx2"/>
              </a:solidFill>
            </a:rPr>
            <a:t>Fall</a:t>
          </a:r>
          <a:endParaRPr lang="en-US" dirty="0">
            <a:solidFill>
              <a:schemeClr val="tx2"/>
            </a:solidFill>
          </a:endParaRPr>
        </a:p>
      </dgm:t>
    </dgm:pt>
    <dgm:pt modelId="{2F150514-2CF6-4B25-BDD4-131D20670948}" type="parTrans" cxnId="{965C08C3-20C4-47DB-B06D-17A3CBD85FFF}">
      <dgm:prSet/>
      <dgm:spPr/>
      <dgm:t>
        <a:bodyPr/>
        <a:lstStyle/>
        <a:p>
          <a:endParaRPr lang="en-US"/>
        </a:p>
      </dgm:t>
    </dgm:pt>
    <dgm:pt modelId="{AE5B1994-6CE1-471B-A739-0203304F41D3}" type="sibTrans" cxnId="{965C08C3-20C4-47DB-B06D-17A3CBD85FFF}">
      <dgm:prSet/>
      <dgm:spPr/>
      <dgm:t>
        <a:bodyPr/>
        <a:lstStyle/>
        <a:p>
          <a:endParaRPr lang="en-US"/>
        </a:p>
      </dgm:t>
    </dgm:pt>
    <dgm:pt modelId="{26025936-EF8B-48F6-9A20-699BBDB588B6}" type="pres">
      <dgm:prSet presAssocID="{7FB526C2-B858-4BF5-9665-0A45C31FF905}" presName="Name0" presStyleCnt="0">
        <dgm:presLayoutVars>
          <dgm:dir/>
          <dgm:resizeHandles val="exact"/>
        </dgm:presLayoutVars>
      </dgm:prSet>
      <dgm:spPr/>
    </dgm:pt>
    <dgm:pt modelId="{FD2963CB-DAD6-4E88-A2AF-4336ED302029}" type="pres">
      <dgm:prSet presAssocID="{DE1B7CAC-4760-4E5C-B8AC-C2DA0F71C9CC}" presName="parTxOnly" presStyleLbl="node1" presStyleIdx="0" presStyleCnt="11" custScaleX="108877" custScaleY="61022" custLinFactNeighborX="61217" custLinFactNeighborY="-14357">
        <dgm:presLayoutVars>
          <dgm:bulletEnabled val="1"/>
        </dgm:presLayoutVars>
      </dgm:prSet>
      <dgm:spPr/>
      <dgm:t>
        <a:bodyPr/>
        <a:lstStyle/>
        <a:p>
          <a:endParaRPr lang="en-US"/>
        </a:p>
      </dgm:t>
    </dgm:pt>
    <dgm:pt modelId="{656402DD-757D-4F87-9FD9-EE88698233F9}" type="pres">
      <dgm:prSet presAssocID="{607A743F-FE75-49F2-94A5-560F5CB4F706}" presName="parSpace" presStyleCnt="0"/>
      <dgm:spPr/>
    </dgm:pt>
    <dgm:pt modelId="{E45DCAED-7056-47D6-AB72-882F927B6927}" type="pres">
      <dgm:prSet presAssocID="{F8BF006F-5D9C-4BC2-A6DD-F0115A063F79}" presName="parTxOnly" presStyleLbl="node1" presStyleIdx="1" presStyleCnt="11" custScaleY="61022" custLinFactNeighborX="7109" custLinFactNeighborY="-14357">
        <dgm:presLayoutVars>
          <dgm:bulletEnabled val="1"/>
        </dgm:presLayoutVars>
      </dgm:prSet>
      <dgm:spPr/>
      <dgm:t>
        <a:bodyPr/>
        <a:lstStyle/>
        <a:p>
          <a:endParaRPr lang="en-US"/>
        </a:p>
      </dgm:t>
    </dgm:pt>
    <dgm:pt modelId="{8C6E9AB6-67A3-4D1C-B962-A49FA23133ED}" type="pres">
      <dgm:prSet presAssocID="{39283E9A-4547-4811-BB0C-5945D9BAACDD}" presName="parSpace" presStyleCnt="0"/>
      <dgm:spPr/>
    </dgm:pt>
    <dgm:pt modelId="{F4240B97-8C3B-4E4A-85A8-71E0827B50BA}" type="pres">
      <dgm:prSet presAssocID="{58EDC3EF-DAD8-4964-B3F5-CFFDBAC0F3D8}" presName="parTxOnly" presStyleLbl="node1" presStyleIdx="2" presStyleCnt="11" custScaleY="61022" custLinFactNeighborX="7109" custLinFactNeighborY="-14357">
        <dgm:presLayoutVars>
          <dgm:bulletEnabled val="1"/>
        </dgm:presLayoutVars>
      </dgm:prSet>
      <dgm:spPr/>
      <dgm:t>
        <a:bodyPr/>
        <a:lstStyle/>
        <a:p>
          <a:endParaRPr lang="en-US"/>
        </a:p>
      </dgm:t>
    </dgm:pt>
    <dgm:pt modelId="{B11AB7F5-F3C4-4235-B00D-3AFA40714E37}" type="pres">
      <dgm:prSet presAssocID="{CCDD6A12-85CE-4D3B-8800-8FFE06FB81E9}" presName="parSpace" presStyleCnt="0"/>
      <dgm:spPr/>
    </dgm:pt>
    <dgm:pt modelId="{B070CEF9-F690-4142-B58D-9173F54F3C64}" type="pres">
      <dgm:prSet presAssocID="{146DD1B9-3E70-45F9-9414-C3CF06D4F743}" presName="parTxOnly" presStyleLbl="node1" presStyleIdx="3" presStyleCnt="11" custScaleY="61022" custLinFactNeighborX="7109" custLinFactNeighborY="-14357">
        <dgm:presLayoutVars>
          <dgm:bulletEnabled val="1"/>
        </dgm:presLayoutVars>
      </dgm:prSet>
      <dgm:spPr/>
      <dgm:t>
        <a:bodyPr/>
        <a:lstStyle/>
        <a:p>
          <a:endParaRPr lang="en-US"/>
        </a:p>
      </dgm:t>
    </dgm:pt>
    <dgm:pt modelId="{F9F4611C-F5B1-4B1F-B4D7-17C78692AE40}" type="pres">
      <dgm:prSet presAssocID="{AE5B1994-6CE1-471B-A739-0203304F41D3}" presName="parSpace" presStyleCnt="0"/>
      <dgm:spPr/>
    </dgm:pt>
    <dgm:pt modelId="{529EB53C-DF4C-4045-9A82-AA4113799D97}" type="pres">
      <dgm:prSet presAssocID="{661CB316-4E8B-4546-B2ED-FBC0C7582381}" presName="parTxOnly" presStyleLbl="node1" presStyleIdx="4" presStyleCnt="11" custScaleY="61022" custLinFactNeighborX="7109" custLinFactNeighborY="-14357">
        <dgm:presLayoutVars>
          <dgm:bulletEnabled val="1"/>
        </dgm:presLayoutVars>
      </dgm:prSet>
      <dgm:spPr/>
      <dgm:t>
        <a:bodyPr/>
        <a:lstStyle/>
        <a:p>
          <a:endParaRPr lang="en-US"/>
        </a:p>
      </dgm:t>
    </dgm:pt>
    <dgm:pt modelId="{A8C66396-87E5-413F-B175-FEE3CF568028}" type="pres">
      <dgm:prSet presAssocID="{C8BAFC02-38A4-4B7A-9DAE-505B73B83D7C}" presName="parSpace" presStyleCnt="0"/>
      <dgm:spPr/>
    </dgm:pt>
    <dgm:pt modelId="{A7848674-CE65-4076-97B0-BAFF6E42EC4E}" type="pres">
      <dgm:prSet presAssocID="{B37C4ECF-C84D-44AD-A9FA-FB77616344BD}" presName="parTxOnly" presStyleLbl="node1" presStyleIdx="5" presStyleCnt="11" custScaleY="61022" custLinFactNeighborX="7109" custLinFactNeighborY="-14357">
        <dgm:presLayoutVars>
          <dgm:bulletEnabled val="1"/>
        </dgm:presLayoutVars>
      </dgm:prSet>
      <dgm:spPr/>
      <dgm:t>
        <a:bodyPr/>
        <a:lstStyle/>
        <a:p>
          <a:endParaRPr lang="en-US"/>
        </a:p>
      </dgm:t>
    </dgm:pt>
    <dgm:pt modelId="{37361B69-6305-4326-8B12-F4A0C986CF17}" type="pres">
      <dgm:prSet presAssocID="{BDDC3581-E81B-4357-A0E4-2CE2826D819F}" presName="parSpace" presStyleCnt="0"/>
      <dgm:spPr/>
    </dgm:pt>
    <dgm:pt modelId="{CEA73A74-84C4-4590-A1F8-70658A367C8E}" type="pres">
      <dgm:prSet presAssocID="{A8E48DFF-69AD-4A41-BA57-51B519E98318}" presName="parTxOnly" presStyleLbl="node1" presStyleIdx="6" presStyleCnt="11" custScaleY="61022" custLinFactNeighborX="7109" custLinFactNeighborY="-14357">
        <dgm:presLayoutVars>
          <dgm:bulletEnabled val="1"/>
        </dgm:presLayoutVars>
      </dgm:prSet>
      <dgm:spPr/>
      <dgm:t>
        <a:bodyPr/>
        <a:lstStyle/>
        <a:p>
          <a:endParaRPr lang="en-US"/>
        </a:p>
      </dgm:t>
    </dgm:pt>
    <dgm:pt modelId="{F2D0F953-DEA6-43C3-A517-90D6F23CED91}" type="pres">
      <dgm:prSet presAssocID="{7D01711E-3419-4AE1-A525-8DBA4185DE05}" presName="parSpace" presStyleCnt="0"/>
      <dgm:spPr/>
    </dgm:pt>
    <dgm:pt modelId="{E4BB64CE-A3C8-4C89-AF62-5E9A60CFAAB8}" type="pres">
      <dgm:prSet presAssocID="{62130A6D-9D71-42E1-A5C4-979E67F4E3F9}" presName="parTxOnly" presStyleLbl="node1" presStyleIdx="7" presStyleCnt="11" custScaleY="61022" custLinFactNeighborX="7109" custLinFactNeighborY="-14357">
        <dgm:presLayoutVars>
          <dgm:bulletEnabled val="1"/>
        </dgm:presLayoutVars>
      </dgm:prSet>
      <dgm:spPr/>
      <dgm:t>
        <a:bodyPr/>
        <a:lstStyle/>
        <a:p>
          <a:endParaRPr lang="en-US"/>
        </a:p>
      </dgm:t>
    </dgm:pt>
    <dgm:pt modelId="{2E354E10-9218-4BE8-A46B-D81B0102BFB6}" type="pres">
      <dgm:prSet presAssocID="{FF67E215-3190-413C-BF5D-0D478BA9386E}" presName="parSpace" presStyleCnt="0"/>
      <dgm:spPr/>
    </dgm:pt>
    <dgm:pt modelId="{752AE444-22D9-4337-9BA5-09451B6A1EED}" type="pres">
      <dgm:prSet presAssocID="{6F988F32-3E5D-41C1-9A66-2D086F7E4FDE}" presName="parTxOnly" presStyleLbl="node1" presStyleIdx="8" presStyleCnt="11" custScaleY="61022" custLinFactNeighborX="7109" custLinFactNeighborY="-14357">
        <dgm:presLayoutVars>
          <dgm:bulletEnabled val="1"/>
        </dgm:presLayoutVars>
      </dgm:prSet>
      <dgm:spPr/>
      <dgm:t>
        <a:bodyPr/>
        <a:lstStyle/>
        <a:p>
          <a:endParaRPr lang="en-US"/>
        </a:p>
      </dgm:t>
    </dgm:pt>
    <dgm:pt modelId="{15364AFB-E351-43F6-9556-0161385C1529}" type="pres">
      <dgm:prSet presAssocID="{26BDB7C2-0A88-4D03-84A1-30425C2AD7F4}" presName="parSpace" presStyleCnt="0"/>
      <dgm:spPr/>
    </dgm:pt>
    <dgm:pt modelId="{F29C6716-8475-4FBD-A989-99E741222D74}" type="pres">
      <dgm:prSet presAssocID="{4CA001ED-45E5-420D-8092-86EC1DD2726D}" presName="parTxOnly" presStyleLbl="node1" presStyleIdx="9" presStyleCnt="11" custScaleY="61022" custLinFactNeighborX="7109" custLinFactNeighborY="-14357">
        <dgm:presLayoutVars>
          <dgm:bulletEnabled val="1"/>
        </dgm:presLayoutVars>
      </dgm:prSet>
      <dgm:spPr/>
      <dgm:t>
        <a:bodyPr/>
        <a:lstStyle/>
        <a:p>
          <a:endParaRPr lang="en-US"/>
        </a:p>
      </dgm:t>
    </dgm:pt>
    <dgm:pt modelId="{17D2FD94-5AD3-42DD-B3D6-CD299A2C1AC6}" type="pres">
      <dgm:prSet presAssocID="{BC6F9ACA-D1C9-47BF-9AD4-09082490976F}" presName="parSpace" presStyleCnt="0"/>
      <dgm:spPr/>
    </dgm:pt>
    <dgm:pt modelId="{21A0E896-5B3A-411C-8FD9-83ACADF2BF63}" type="pres">
      <dgm:prSet presAssocID="{3602B9E1-0489-4DF0-B676-8A71B671FB8D}" presName="parTxOnly" presStyleLbl="node1" presStyleIdx="10" presStyleCnt="11" custScaleY="61022" custLinFactNeighborX="7109" custLinFactNeighborY="-14357">
        <dgm:presLayoutVars>
          <dgm:bulletEnabled val="1"/>
        </dgm:presLayoutVars>
      </dgm:prSet>
      <dgm:spPr/>
      <dgm:t>
        <a:bodyPr/>
        <a:lstStyle/>
        <a:p>
          <a:endParaRPr lang="en-US"/>
        </a:p>
      </dgm:t>
    </dgm:pt>
  </dgm:ptLst>
  <dgm:cxnLst>
    <dgm:cxn modelId="{965C08C3-20C4-47DB-B06D-17A3CBD85FFF}" srcId="{7FB526C2-B858-4BF5-9665-0A45C31FF905}" destId="{146DD1B9-3E70-45F9-9414-C3CF06D4F743}" srcOrd="3" destOrd="0" parTransId="{2F150514-2CF6-4B25-BDD4-131D20670948}" sibTransId="{AE5B1994-6CE1-471B-A739-0203304F41D3}"/>
    <dgm:cxn modelId="{79A69C77-A6F5-43F0-9296-CEA91709C207}" type="presOf" srcId="{661CB316-4E8B-4546-B2ED-FBC0C7582381}" destId="{529EB53C-DF4C-4045-9A82-AA4113799D97}" srcOrd="0" destOrd="0" presId="urn:microsoft.com/office/officeart/2005/8/layout/hChevron3"/>
    <dgm:cxn modelId="{EA1E9ED2-9849-46F2-9380-79E6B3133857}" srcId="{7FB526C2-B858-4BF5-9665-0A45C31FF905}" destId="{62130A6D-9D71-42E1-A5C4-979E67F4E3F9}" srcOrd="7" destOrd="0" parTransId="{2FFA683F-809F-4C05-B6C0-B353B0ED078F}" sibTransId="{FF67E215-3190-413C-BF5D-0D478BA9386E}"/>
    <dgm:cxn modelId="{60B331AC-BE93-48E9-BF89-97F286FC20D9}" type="presOf" srcId="{58EDC3EF-DAD8-4964-B3F5-CFFDBAC0F3D8}" destId="{F4240B97-8C3B-4E4A-85A8-71E0827B50BA}" srcOrd="0" destOrd="0" presId="urn:microsoft.com/office/officeart/2005/8/layout/hChevron3"/>
    <dgm:cxn modelId="{30EAD358-E0C8-44DA-B5FF-8C9506DECB63}" type="presOf" srcId="{DE1B7CAC-4760-4E5C-B8AC-C2DA0F71C9CC}" destId="{FD2963CB-DAD6-4E88-A2AF-4336ED302029}" srcOrd="0" destOrd="0" presId="urn:microsoft.com/office/officeart/2005/8/layout/hChevron3"/>
    <dgm:cxn modelId="{CFD2F2B9-8005-4E61-A233-30370E92C92C}" srcId="{7FB526C2-B858-4BF5-9665-0A45C31FF905}" destId="{B37C4ECF-C84D-44AD-A9FA-FB77616344BD}" srcOrd="5" destOrd="0" parTransId="{A902605F-5B1F-4303-83FE-F0222FDF13D3}" sibTransId="{BDDC3581-E81B-4357-A0E4-2CE2826D819F}"/>
    <dgm:cxn modelId="{74129C57-60D9-4AA2-B6C6-E77671F6CF0B}" type="presOf" srcId="{62130A6D-9D71-42E1-A5C4-979E67F4E3F9}" destId="{E4BB64CE-A3C8-4C89-AF62-5E9A60CFAAB8}" srcOrd="0" destOrd="0" presId="urn:microsoft.com/office/officeart/2005/8/layout/hChevron3"/>
    <dgm:cxn modelId="{2F63FFE6-05BC-4586-83B6-ECAD8DA26107}" srcId="{7FB526C2-B858-4BF5-9665-0A45C31FF905}" destId="{58EDC3EF-DAD8-4964-B3F5-CFFDBAC0F3D8}" srcOrd="2" destOrd="0" parTransId="{0187D3D1-A4FD-4DC8-BB6B-0F0713D0568D}" sibTransId="{CCDD6A12-85CE-4D3B-8800-8FFE06FB81E9}"/>
    <dgm:cxn modelId="{DC16CB7A-E135-4306-8BC6-764858BE32B2}" srcId="{7FB526C2-B858-4BF5-9665-0A45C31FF905}" destId="{4CA001ED-45E5-420D-8092-86EC1DD2726D}" srcOrd="9" destOrd="0" parTransId="{4C573A40-FD65-4680-BD92-BE51793DA1F4}" sibTransId="{BC6F9ACA-D1C9-47BF-9AD4-09082490976F}"/>
    <dgm:cxn modelId="{55E2A6C7-23AB-4462-9360-AD1D932705A7}" srcId="{7FB526C2-B858-4BF5-9665-0A45C31FF905}" destId="{F8BF006F-5D9C-4BC2-A6DD-F0115A063F79}" srcOrd="1" destOrd="0" parTransId="{D6DA7D56-01D7-4D74-803D-EDF7B3A87ED7}" sibTransId="{39283E9A-4547-4811-BB0C-5945D9BAACDD}"/>
    <dgm:cxn modelId="{35BA60DC-A8F0-4704-8E38-3199455E0335}" srcId="{7FB526C2-B858-4BF5-9665-0A45C31FF905}" destId="{6F988F32-3E5D-41C1-9A66-2D086F7E4FDE}" srcOrd="8" destOrd="0" parTransId="{56280FC2-2595-45CA-8B20-B551FC2E42D5}" sibTransId="{26BDB7C2-0A88-4D03-84A1-30425C2AD7F4}"/>
    <dgm:cxn modelId="{0DD04B71-FAC2-4779-A6EB-1911B950B528}" srcId="{7FB526C2-B858-4BF5-9665-0A45C31FF905}" destId="{A8E48DFF-69AD-4A41-BA57-51B519E98318}" srcOrd="6" destOrd="0" parTransId="{B0426CE2-2A8E-4153-9940-A7091AF4458E}" sibTransId="{7D01711E-3419-4AE1-A525-8DBA4185DE05}"/>
    <dgm:cxn modelId="{33CEB06C-771D-4B4A-8AF4-EFFB628F37C7}" type="presOf" srcId="{3602B9E1-0489-4DF0-B676-8A71B671FB8D}" destId="{21A0E896-5B3A-411C-8FD9-83ACADF2BF63}" srcOrd="0" destOrd="0" presId="urn:microsoft.com/office/officeart/2005/8/layout/hChevron3"/>
    <dgm:cxn modelId="{6893C854-CC20-4323-BFFB-54FD45134BE7}" type="presOf" srcId="{A8E48DFF-69AD-4A41-BA57-51B519E98318}" destId="{CEA73A74-84C4-4590-A1F8-70658A367C8E}" srcOrd="0" destOrd="0" presId="urn:microsoft.com/office/officeart/2005/8/layout/hChevron3"/>
    <dgm:cxn modelId="{10B5D727-10B7-48EA-85FA-7827CE777312}" type="presOf" srcId="{146DD1B9-3E70-45F9-9414-C3CF06D4F743}" destId="{B070CEF9-F690-4142-B58D-9173F54F3C64}" srcOrd="0" destOrd="0" presId="urn:microsoft.com/office/officeart/2005/8/layout/hChevron3"/>
    <dgm:cxn modelId="{403C5981-10AC-46AA-B2D6-3F7B40BB3176}" type="presOf" srcId="{6F988F32-3E5D-41C1-9A66-2D086F7E4FDE}" destId="{752AE444-22D9-4337-9BA5-09451B6A1EED}" srcOrd="0" destOrd="0" presId="urn:microsoft.com/office/officeart/2005/8/layout/hChevron3"/>
    <dgm:cxn modelId="{F632FA4D-6675-45BF-BEC1-CA4CC05FB3C9}" srcId="{7FB526C2-B858-4BF5-9665-0A45C31FF905}" destId="{DE1B7CAC-4760-4E5C-B8AC-C2DA0F71C9CC}" srcOrd="0" destOrd="0" parTransId="{AE9684C4-A544-41CE-8F04-4A7C47609215}" sibTransId="{607A743F-FE75-49F2-94A5-560F5CB4F706}"/>
    <dgm:cxn modelId="{5F43A020-B485-407F-AE0E-AB969B76391B}" srcId="{7FB526C2-B858-4BF5-9665-0A45C31FF905}" destId="{3602B9E1-0489-4DF0-B676-8A71B671FB8D}" srcOrd="10" destOrd="0" parTransId="{B484CCEA-2659-4604-846B-11DE94A4F370}" sibTransId="{58728D53-0E96-4685-8077-961FBFCB4505}"/>
    <dgm:cxn modelId="{C6A0D29A-0538-492B-A39E-282915739ED9}" type="presOf" srcId="{B37C4ECF-C84D-44AD-A9FA-FB77616344BD}" destId="{A7848674-CE65-4076-97B0-BAFF6E42EC4E}" srcOrd="0" destOrd="0" presId="urn:microsoft.com/office/officeart/2005/8/layout/hChevron3"/>
    <dgm:cxn modelId="{2F8DA954-B9A1-405F-B724-BF0092E2A5C2}" type="presOf" srcId="{F8BF006F-5D9C-4BC2-A6DD-F0115A063F79}" destId="{E45DCAED-7056-47D6-AB72-882F927B6927}" srcOrd="0" destOrd="0" presId="urn:microsoft.com/office/officeart/2005/8/layout/hChevron3"/>
    <dgm:cxn modelId="{0F231C56-4668-4C50-8FD6-D882CF54F195}" srcId="{7FB526C2-B858-4BF5-9665-0A45C31FF905}" destId="{661CB316-4E8B-4546-B2ED-FBC0C7582381}" srcOrd="4" destOrd="0" parTransId="{9BAD3C0E-54F3-4D18-9B2B-0B7A8A7409D8}" sibTransId="{C8BAFC02-38A4-4B7A-9DAE-505B73B83D7C}"/>
    <dgm:cxn modelId="{8DF8DC00-A828-4CE1-A323-E35BE511ACF5}" type="presOf" srcId="{7FB526C2-B858-4BF5-9665-0A45C31FF905}" destId="{26025936-EF8B-48F6-9A20-699BBDB588B6}" srcOrd="0" destOrd="0" presId="urn:microsoft.com/office/officeart/2005/8/layout/hChevron3"/>
    <dgm:cxn modelId="{CD7790E6-34EC-49AA-BCEE-02938571B813}" type="presOf" srcId="{4CA001ED-45E5-420D-8092-86EC1DD2726D}" destId="{F29C6716-8475-4FBD-A989-99E741222D74}" srcOrd="0" destOrd="0" presId="urn:microsoft.com/office/officeart/2005/8/layout/hChevron3"/>
    <dgm:cxn modelId="{2D9F3FA9-FB65-4F34-B703-B9ADD001FF75}" type="presParOf" srcId="{26025936-EF8B-48F6-9A20-699BBDB588B6}" destId="{FD2963CB-DAD6-4E88-A2AF-4336ED302029}" srcOrd="0" destOrd="0" presId="urn:microsoft.com/office/officeart/2005/8/layout/hChevron3"/>
    <dgm:cxn modelId="{AB48D7A0-2A2B-4EC2-BC27-E89D429409D0}" type="presParOf" srcId="{26025936-EF8B-48F6-9A20-699BBDB588B6}" destId="{656402DD-757D-4F87-9FD9-EE88698233F9}" srcOrd="1" destOrd="0" presId="urn:microsoft.com/office/officeart/2005/8/layout/hChevron3"/>
    <dgm:cxn modelId="{9253CFAF-D224-4816-AF55-58399C48B0EB}" type="presParOf" srcId="{26025936-EF8B-48F6-9A20-699BBDB588B6}" destId="{E45DCAED-7056-47D6-AB72-882F927B6927}" srcOrd="2" destOrd="0" presId="urn:microsoft.com/office/officeart/2005/8/layout/hChevron3"/>
    <dgm:cxn modelId="{F5382E8F-608E-4F77-A340-F26CA55E3293}" type="presParOf" srcId="{26025936-EF8B-48F6-9A20-699BBDB588B6}" destId="{8C6E9AB6-67A3-4D1C-B962-A49FA23133ED}" srcOrd="3" destOrd="0" presId="urn:microsoft.com/office/officeart/2005/8/layout/hChevron3"/>
    <dgm:cxn modelId="{B943E64B-19EB-414E-8A3A-BB6E135BF9E3}" type="presParOf" srcId="{26025936-EF8B-48F6-9A20-699BBDB588B6}" destId="{F4240B97-8C3B-4E4A-85A8-71E0827B50BA}" srcOrd="4" destOrd="0" presId="urn:microsoft.com/office/officeart/2005/8/layout/hChevron3"/>
    <dgm:cxn modelId="{16ED7A81-1FB0-4E30-81C3-E07FF654ED48}" type="presParOf" srcId="{26025936-EF8B-48F6-9A20-699BBDB588B6}" destId="{B11AB7F5-F3C4-4235-B00D-3AFA40714E37}" srcOrd="5" destOrd="0" presId="urn:microsoft.com/office/officeart/2005/8/layout/hChevron3"/>
    <dgm:cxn modelId="{C73A0B3C-0E39-4111-B2AE-A0B434C06835}" type="presParOf" srcId="{26025936-EF8B-48F6-9A20-699BBDB588B6}" destId="{B070CEF9-F690-4142-B58D-9173F54F3C64}" srcOrd="6" destOrd="0" presId="urn:microsoft.com/office/officeart/2005/8/layout/hChevron3"/>
    <dgm:cxn modelId="{56FFB7BF-9B6F-4DF0-8E20-CD587F0177AF}" type="presParOf" srcId="{26025936-EF8B-48F6-9A20-699BBDB588B6}" destId="{F9F4611C-F5B1-4B1F-B4D7-17C78692AE40}" srcOrd="7" destOrd="0" presId="urn:microsoft.com/office/officeart/2005/8/layout/hChevron3"/>
    <dgm:cxn modelId="{AB23DBDA-0368-4F53-92B0-F7FC92F31214}" type="presParOf" srcId="{26025936-EF8B-48F6-9A20-699BBDB588B6}" destId="{529EB53C-DF4C-4045-9A82-AA4113799D97}" srcOrd="8" destOrd="0" presId="urn:microsoft.com/office/officeart/2005/8/layout/hChevron3"/>
    <dgm:cxn modelId="{100569BD-AC4C-4B7E-BBB6-6D75E2C57BA2}" type="presParOf" srcId="{26025936-EF8B-48F6-9A20-699BBDB588B6}" destId="{A8C66396-87E5-413F-B175-FEE3CF568028}" srcOrd="9" destOrd="0" presId="urn:microsoft.com/office/officeart/2005/8/layout/hChevron3"/>
    <dgm:cxn modelId="{0AFA801D-2BE1-4B31-AFC5-3F7DCEB7C10C}" type="presParOf" srcId="{26025936-EF8B-48F6-9A20-699BBDB588B6}" destId="{A7848674-CE65-4076-97B0-BAFF6E42EC4E}" srcOrd="10" destOrd="0" presId="urn:microsoft.com/office/officeart/2005/8/layout/hChevron3"/>
    <dgm:cxn modelId="{D6378A2E-D2DC-4532-8A22-E7A6FA1AA537}" type="presParOf" srcId="{26025936-EF8B-48F6-9A20-699BBDB588B6}" destId="{37361B69-6305-4326-8B12-F4A0C986CF17}" srcOrd="11" destOrd="0" presId="urn:microsoft.com/office/officeart/2005/8/layout/hChevron3"/>
    <dgm:cxn modelId="{BCC8935E-5388-4397-9C79-549FE189CEFF}" type="presParOf" srcId="{26025936-EF8B-48F6-9A20-699BBDB588B6}" destId="{CEA73A74-84C4-4590-A1F8-70658A367C8E}" srcOrd="12" destOrd="0" presId="urn:microsoft.com/office/officeart/2005/8/layout/hChevron3"/>
    <dgm:cxn modelId="{55F3163F-4335-44C3-87BD-927EA9BB0C17}" type="presParOf" srcId="{26025936-EF8B-48F6-9A20-699BBDB588B6}" destId="{F2D0F953-DEA6-43C3-A517-90D6F23CED91}" srcOrd="13" destOrd="0" presId="urn:microsoft.com/office/officeart/2005/8/layout/hChevron3"/>
    <dgm:cxn modelId="{E2FAD6EA-B835-49E7-BC63-0D74B5CC1301}" type="presParOf" srcId="{26025936-EF8B-48F6-9A20-699BBDB588B6}" destId="{E4BB64CE-A3C8-4C89-AF62-5E9A60CFAAB8}" srcOrd="14" destOrd="0" presId="urn:microsoft.com/office/officeart/2005/8/layout/hChevron3"/>
    <dgm:cxn modelId="{B914227E-F5B2-468C-9752-7EF8FECC5204}" type="presParOf" srcId="{26025936-EF8B-48F6-9A20-699BBDB588B6}" destId="{2E354E10-9218-4BE8-A46B-D81B0102BFB6}" srcOrd="15" destOrd="0" presId="urn:microsoft.com/office/officeart/2005/8/layout/hChevron3"/>
    <dgm:cxn modelId="{BF586EC3-49BB-44C7-80AE-D4FB070D0F39}" type="presParOf" srcId="{26025936-EF8B-48F6-9A20-699BBDB588B6}" destId="{752AE444-22D9-4337-9BA5-09451B6A1EED}" srcOrd="16" destOrd="0" presId="urn:microsoft.com/office/officeart/2005/8/layout/hChevron3"/>
    <dgm:cxn modelId="{383D0E12-467A-4DA9-BC90-10E731B69692}" type="presParOf" srcId="{26025936-EF8B-48F6-9A20-699BBDB588B6}" destId="{15364AFB-E351-43F6-9556-0161385C1529}" srcOrd="17" destOrd="0" presId="urn:microsoft.com/office/officeart/2005/8/layout/hChevron3"/>
    <dgm:cxn modelId="{55A9F3D1-D130-44CB-B9F9-2E5CA7DA5067}" type="presParOf" srcId="{26025936-EF8B-48F6-9A20-699BBDB588B6}" destId="{F29C6716-8475-4FBD-A989-99E741222D74}" srcOrd="18" destOrd="0" presId="urn:microsoft.com/office/officeart/2005/8/layout/hChevron3"/>
    <dgm:cxn modelId="{3A72826C-EF57-4D60-96D9-70A2B156414D}" type="presParOf" srcId="{26025936-EF8B-48F6-9A20-699BBDB588B6}" destId="{17D2FD94-5AD3-42DD-B3D6-CD299A2C1AC6}" srcOrd="19" destOrd="0" presId="urn:microsoft.com/office/officeart/2005/8/layout/hChevron3"/>
    <dgm:cxn modelId="{C653FAF9-13D9-4DEA-A05D-F7C2C242D2C6}" type="presParOf" srcId="{26025936-EF8B-48F6-9A20-699BBDB588B6}" destId="{21A0E896-5B3A-411C-8FD9-83ACADF2BF63}" srcOrd="20" destOrd="0" presId="urn:microsoft.com/office/officeart/2005/8/layout/hChevron3"/>
  </dgm:cxnLst>
  <dgm:bg/>
  <dgm:whole>
    <a:ln>
      <a:gradFill>
        <a:gsLst>
          <a:gs pos="0">
            <a:schemeClr val="accent1">
              <a:lumMod val="5000"/>
              <a:lumOff val="95000"/>
            </a:schemeClr>
          </a:gs>
          <a:gs pos="2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963CB-DAD6-4E88-A2AF-4336ED302029}">
      <dsp:nvSpPr>
        <dsp:cNvPr id="0" name=""/>
        <dsp:cNvSpPr/>
      </dsp:nvSpPr>
      <dsp:spPr>
        <a:xfrm>
          <a:off x="152240" y="1419301"/>
          <a:ext cx="1335558" cy="299414"/>
        </a:xfrm>
        <a:prstGeom prst="homePlat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Winter</a:t>
          </a:r>
          <a:endParaRPr lang="en-US" sz="1500" kern="1200" dirty="0">
            <a:solidFill>
              <a:schemeClr val="tx2"/>
            </a:solidFill>
          </a:endParaRPr>
        </a:p>
      </dsp:txBody>
      <dsp:txXfrm>
        <a:off x="152240" y="1419301"/>
        <a:ext cx="1260705" cy="299414"/>
      </dsp:txXfrm>
    </dsp:sp>
    <dsp:sp modelId="{E45DCAED-7056-47D6-AB72-882F927B6927}">
      <dsp:nvSpPr>
        <dsp:cNvPr id="0" name=""/>
        <dsp:cNvSpPr/>
      </dsp:nvSpPr>
      <dsp:spPr>
        <a:xfrm>
          <a:off x="1109720" y="1419301"/>
          <a:ext cx="1226667" cy="29941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Spring</a:t>
          </a:r>
          <a:endParaRPr lang="en-US" sz="1500" kern="1200" dirty="0">
            <a:solidFill>
              <a:schemeClr val="tx2"/>
            </a:solidFill>
          </a:endParaRPr>
        </a:p>
      </dsp:txBody>
      <dsp:txXfrm>
        <a:off x="1259427" y="1419301"/>
        <a:ext cx="927253" cy="299414"/>
      </dsp:txXfrm>
    </dsp:sp>
    <dsp:sp modelId="{F4240B97-8C3B-4E4A-85A8-71E0827B50BA}">
      <dsp:nvSpPr>
        <dsp:cNvPr id="0" name=""/>
        <dsp:cNvSpPr/>
      </dsp:nvSpPr>
      <dsp:spPr>
        <a:xfrm>
          <a:off x="2091053" y="1419301"/>
          <a:ext cx="1226667" cy="29941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Summer</a:t>
          </a:r>
          <a:endParaRPr lang="en-US" sz="1500" kern="1200" dirty="0">
            <a:solidFill>
              <a:schemeClr val="tx2"/>
            </a:solidFill>
          </a:endParaRPr>
        </a:p>
      </dsp:txBody>
      <dsp:txXfrm>
        <a:off x="2240760" y="1419301"/>
        <a:ext cx="927253" cy="299414"/>
      </dsp:txXfrm>
    </dsp:sp>
    <dsp:sp modelId="{B070CEF9-F690-4142-B58D-9173F54F3C64}">
      <dsp:nvSpPr>
        <dsp:cNvPr id="0" name=""/>
        <dsp:cNvSpPr/>
      </dsp:nvSpPr>
      <dsp:spPr>
        <a:xfrm>
          <a:off x="3072387" y="1419301"/>
          <a:ext cx="1226667" cy="29941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Fall</a:t>
          </a:r>
          <a:endParaRPr lang="en-US" sz="1500" kern="1200" dirty="0">
            <a:solidFill>
              <a:schemeClr val="tx2"/>
            </a:solidFill>
          </a:endParaRPr>
        </a:p>
      </dsp:txBody>
      <dsp:txXfrm>
        <a:off x="3222094" y="1419301"/>
        <a:ext cx="927253" cy="299414"/>
      </dsp:txXfrm>
    </dsp:sp>
    <dsp:sp modelId="{529EB53C-DF4C-4045-9A82-AA4113799D97}">
      <dsp:nvSpPr>
        <dsp:cNvPr id="0" name=""/>
        <dsp:cNvSpPr/>
      </dsp:nvSpPr>
      <dsp:spPr>
        <a:xfrm>
          <a:off x="4053721" y="1419301"/>
          <a:ext cx="1226667" cy="29941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Winter</a:t>
          </a:r>
          <a:endParaRPr lang="en-US" sz="1500" kern="1200" dirty="0">
            <a:solidFill>
              <a:schemeClr val="tx2"/>
            </a:solidFill>
          </a:endParaRPr>
        </a:p>
      </dsp:txBody>
      <dsp:txXfrm>
        <a:off x="4203428" y="1419301"/>
        <a:ext cx="927253" cy="299414"/>
      </dsp:txXfrm>
    </dsp:sp>
    <dsp:sp modelId="{A7848674-CE65-4076-97B0-BAFF6E42EC4E}">
      <dsp:nvSpPr>
        <dsp:cNvPr id="0" name=""/>
        <dsp:cNvSpPr/>
      </dsp:nvSpPr>
      <dsp:spPr>
        <a:xfrm>
          <a:off x="5035054" y="1419301"/>
          <a:ext cx="1226667" cy="29941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Spring</a:t>
          </a:r>
          <a:endParaRPr lang="en-US" sz="1500" kern="1200" dirty="0">
            <a:solidFill>
              <a:schemeClr val="tx2"/>
            </a:solidFill>
          </a:endParaRPr>
        </a:p>
      </dsp:txBody>
      <dsp:txXfrm>
        <a:off x="5184761" y="1419301"/>
        <a:ext cx="927253" cy="299414"/>
      </dsp:txXfrm>
    </dsp:sp>
    <dsp:sp modelId="{CEA73A74-84C4-4590-A1F8-70658A367C8E}">
      <dsp:nvSpPr>
        <dsp:cNvPr id="0" name=""/>
        <dsp:cNvSpPr/>
      </dsp:nvSpPr>
      <dsp:spPr>
        <a:xfrm>
          <a:off x="6016388" y="1419301"/>
          <a:ext cx="1226667" cy="29941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Summer</a:t>
          </a:r>
          <a:endParaRPr lang="en-US" sz="1500" kern="1200" dirty="0">
            <a:solidFill>
              <a:schemeClr val="tx2"/>
            </a:solidFill>
          </a:endParaRPr>
        </a:p>
      </dsp:txBody>
      <dsp:txXfrm>
        <a:off x="6166095" y="1419301"/>
        <a:ext cx="927253" cy="299414"/>
      </dsp:txXfrm>
    </dsp:sp>
    <dsp:sp modelId="{E4BB64CE-A3C8-4C89-AF62-5E9A60CFAAB8}">
      <dsp:nvSpPr>
        <dsp:cNvPr id="0" name=""/>
        <dsp:cNvSpPr/>
      </dsp:nvSpPr>
      <dsp:spPr>
        <a:xfrm>
          <a:off x="6997722" y="1419301"/>
          <a:ext cx="1226667" cy="29941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Fall</a:t>
          </a:r>
          <a:endParaRPr lang="en-US" sz="1500" kern="1200" dirty="0">
            <a:solidFill>
              <a:schemeClr val="tx2"/>
            </a:solidFill>
          </a:endParaRPr>
        </a:p>
      </dsp:txBody>
      <dsp:txXfrm>
        <a:off x="7147429" y="1419301"/>
        <a:ext cx="927253" cy="299414"/>
      </dsp:txXfrm>
    </dsp:sp>
    <dsp:sp modelId="{752AE444-22D9-4337-9BA5-09451B6A1EED}">
      <dsp:nvSpPr>
        <dsp:cNvPr id="0" name=""/>
        <dsp:cNvSpPr/>
      </dsp:nvSpPr>
      <dsp:spPr>
        <a:xfrm>
          <a:off x="7979055" y="1419301"/>
          <a:ext cx="1226667" cy="29941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Winter</a:t>
          </a:r>
          <a:endParaRPr lang="en-US" sz="1500" kern="1200" dirty="0">
            <a:solidFill>
              <a:schemeClr val="tx2"/>
            </a:solidFill>
          </a:endParaRPr>
        </a:p>
      </dsp:txBody>
      <dsp:txXfrm>
        <a:off x="8128762" y="1419301"/>
        <a:ext cx="927253" cy="299414"/>
      </dsp:txXfrm>
    </dsp:sp>
    <dsp:sp modelId="{F29C6716-8475-4FBD-A989-99E741222D74}">
      <dsp:nvSpPr>
        <dsp:cNvPr id="0" name=""/>
        <dsp:cNvSpPr/>
      </dsp:nvSpPr>
      <dsp:spPr>
        <a:xfrm>
          <a:off x="8960389" y="1419301"/>
          <a:ext cx="1226667" cy="29941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Spring</a:t>
          </a:r>
          <a:endParaRPr lang="en-US" sz="1500" kern="1200" dirty="0">
            <a:solidFill>
              <a:schemeClr val="tx2"/>
            </a:solidFill>
          </a:endParaRPr>
        </a:p>
      </dsp:txBody>
      <dsp:txXfrm>
        <a:off x="9110096" y="1419301"/>
        <a:ext cx="927253" cy="299414"/>
      </dsp:txXfrm>
    </dsp:sp>
    <dsp:sp modelId="{21A0E896-5B3A-411C-8FD9-83ACADF2BF63}">
      <dsp:nvSpPr>
        <dsp:cNvPr id="0" name=""/>
        <dsp:cNvSpPr/>
      </dsp:nvSpPr>
      <dsp:spPr>
        <a:xfrm>
          <a:off x="9926336" y="1419301"/>
          <a:ext cx="1226667" cy="299414"/>
        </a:xfrm>
        <a:prstGeom prst="chevron">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2"/>
              </a:solidFill>
            </a:rPr>
            <a:t>Summer</a:t>
          </a:r>
          <a:endParaRPr lang="en-US" sz="1500" kern="1200" dirty="0">
            <a:solidFill>
              <a:schemeClr val="tx2"/>
            </a:solidFill>
          </a:endParaRPr>
        </a:p>
      </dsp:txBody>
      <dsp:txXfrm>
        <a:off x="10076043" y="1419301"/>
        <a:ext cx="927253" cy="29941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F51DA-9F67-40E5-A854-BF62AC87DD5B}" type="datetimeFigureOut">
              <a:rPr lang="en-US" smtClean="0"/>
              <a:t>2/29/2016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B55EB-72E6-4B07-BAE5-B360D79F8531}" type="slidenum">
              <a:rPr lang="en-US" smtClean="0"/>
              <a:t>‹#›</a:t>
            </a:fld>
            <a:endParaRPr lang="en-US" dirty="0"/>
          </a:p>
        </p:txBody>
      </p:sp>
    </p:spTree>
    <p:extLst>
      <p:ext uri="{BB962C8B-B14F-4D97-AF65-F5344CB8AC3E}">
        <p14:creationId xmlns:p14="http://schemas.microsoft.com/office/powerpoint/2010/main" val="342059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B55EB-72E6-4B07-BAE5-B360D79F8531}" type="slidenum">
              <a:rPr lang="en-US" smtClean="0"/>
              <a:t>3</a:t>
            </a:fld>
            <a:endParaRPr lang="en-US" dirty="0"/>
          </a:p>
        </p:txBody>
      </p:sp>
    </p:spTree>
    <p:extLst>
      <p:ext uri="{BB962C8B-B14F-4D97-AF65-F5344CB8AC3E}">
        <p14:creationId xmlns:p14="http://schemas.microsoft.com/office/powerpoint/2010/main" val="1939651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23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327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79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14194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15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368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728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02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2/29/2016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316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2/29/2016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897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284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2/29/2016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6288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700" y="-845206"/>
            <a:ext cx="12204700" cy="7690506"/>
            <a:chOff x="-12700" y="-845206"/>
            <a:chExt cx="12204700" cy="7690506"/>
          </a:xfrm>
        </p:grpSpPr>
        <p:pic>
          <p:nvPicPr>
            <p:cNvPr id="7" name="Picture 6"/>
            <p:cNvPicPr>
              <a:picLocks noChangeAspect="1"/>
            </p:cNvPicPr>
            <p:nvPr/>
          </p:nvPicPr>
          <p:blipFill rotWithShape="1">
            <a:blip r:embed="rId2">
              <a:alphaModFix amt="35000"/>
              <a:extLst>
                <a:ext uri="{28A0092B-C50C-407E-A947-70E740481C1C}">
                  <a14:useLocalDpi xmlns:a14="http://schemas.microsoft.com/office/drawing/2010/main" val="0"/>
                </a:ext>
              </a:extLst>
            </a:blip>
            <a:srcRect l="1117" t="20440" r="1320" b="6464"/>
            <a:stretch/>
          </p:blipFill>
          <p:spPr>
            <a:xfrm>
              <a:off x="-12700" y="-12700"/>
              <a:ext cx="122047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153" y="-845206"/>
              <a:ext cx="8907379" cy="6680534"/>
            </a:xfrm>
            <a:prstGeom prst="rect">
              <a:avLst/>
            </a:prstGeom>
          </p:spPr>
        </p:pic>
      </p:grpSp>
      <p:sp>
        <p:nvSpPr>
          <p:cNvPr id="8" name="TextBox 7"/>
          <p:cNvSpPr txBox="1"/>
          <p:nvPr/>
        </p:nvSpPr>
        <p:spPr>
          <a:xfrm>
            <a:off x="1219200" y="4521200"/>
            <a:ext cx="9842500" cy="1625600"/>
          </a:xfrm>
          <a:prstGeom prst="rect">
            <a:avLst/>
          </a:prstGeom>
          <a:noFill/>
        </p:spPr>
        <p:txBody>
          <a:bodyPr wrap="square" rtlCol="0">
            <a:spAutoFit/>
          </a:bodyPr>
          <a:lstStyle/>
          <a:p>
            <a:endParaRPr lang="en-US" dirty="0"/>
          </a:p>
        </p:txBody>
      </p:sp>
      <p:sp>
        <p:nvSpPr>
          <p:cNvPr id="10" name="TextBox 9"/>
          <p:cNvSpPr txBox="1"/>
          <p:nvPr/>
        </p:nvSpPr>
        <p:spPr>
          <a:xfrm>
            <a:off x="1219200" y="4381500"/>
            <a:ext cx="9842500" cy="1938992"/>
          </a:xfrm>
          <a:prstGeom prst="rect">
            <a:avLst/>
          </a:prstGeom>
          <a:noFill/>
        </p:spPr>
        <p:txBody>
          <a:bodyPr wrap="square" rtlCol="0">
            <a:spAutoFit/>
          </a:bodyPr>
          <a:lstStyle/>
          <a:p>
            <a:pPr algn="r"/>
            <a:r>
              <a:rPr lang="en-US" sz="4000" dirty="0" smtClean="0">
                <a:solidFill>
                  <a:schemeClr val="tx1">
                    <a:lumMod val="75000"/>
                    <a:lumOff val="25000"/>
                  </a:schemeClr>
                </a:solidFill>
              </a:rPr>
              <a:t>Proposed Gift Amendments &amp;</a:t>
            </a:r>
          </a:p>
          <a:p>
            <a:pPr algn="r"/>
            <a:r>
              <a:rPr lang="en-US" sz="4000" dirty="0" smtClean="0">
                <a:solidFill>
                  <a:schemeClr val="tx1">
                    <a:lumMod val="75000"/>
                    <a:lumOff val="25000"/>
                  </a:schemeClr>
                </a:solidFill>
              </a:rPr>
              <a:t>Gift Related Issues for the Transition</a:t>
            </a:r>
          </a:p>
          <a:p>
            <a:pPr algn="r"/>
            <a:r>
              <a:rPr lang="en-US" sz="4000" dirty="0" smtClean="0">
                <a:solidFill>
                  <a:srgbClr val="FF0000"/>
                </a:solidFill>
              </a:rPr>
              <a:t>David Apol, OGE</a:t>
            </a:r>
            <a:r>
              <a:rPr lang="en-US" sz="4000" dirty="0" smtClean="0">
                <a:solidFill>
                  <a:schemeClr val="tx1">
                    <a:lumMod val="75000"/>
                    <a:lumOff val="25000"/>
                  </a:schemeClr>
                </a:solidFill>
              </a:rPr>
              <a:t>/ </a:t>
            </a:r>
            <a:r>
              <a:rPr lang="en-US" sz="4000" dirty="0" smtClean="0">
                <a:solidFill>
                  <a:srgbClr val="FF0000"/>
                </a:solidFill>
              </a:rPr>
              <a:t>Chris Swartz, OGE</a:t>
            </a:r>
            <a:endParaRPr lang="en-US" sz="4000" dirty="0">
              <a:solidFill>
                <a:srgbClr val="FF0000"/>
              </a:solidFill>
            </a:endParaRPr>
          </a:p>
        </p:txBody>
      </p:sp>
    </p:spTree>
    <p:extLst>
      <p:ext uri="{BB962C8B-B14F-4D97-AF65-F5344CB8AC3E}">
        <p14:creationId xmlns:p14="http://schemas.microsoft.com/office/powerpoint/2010/main" val="106390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
        <p:nvSpPr>
          <p:cNvPr id="5" name="Title 4"/>
          <p:cNvSpPr>
            <a:spLocks noGrp="1"/>
          </p:cNvSpPr>
          <p:nvPr>
            <p:ph type="title"/>
          </p:nvPr>
        </p:nvSpPr>
        <p:spPr/>
        <p:txBody>
          <a:bodyPr/>
          <a:lstStyle/>
          <a:p>
            <a:r>
              <a:rPr lang="en-US" dirty="0" smtClean="0"/>
              <a:t>E.O.13490 &amp; The Hatch Act Exception</a:t>
            </a:r>
            <a:endParaRPr lang="en-US" dirty="0"/>
          </a:p>
        </p:txBody>
      </p:sp>
      <p:sp>
        <p:nvSpPr>
          <p:cNvPr id="2" name="TextBox 1"/>
          <p:cNvSpPr txBox="1"/>
          <p:nvPr/>
        </p:nvSpPr>
        <p:spPr>
          <a:xfrm>
            <a:off x="1266826" y="1820057"/>
            <a:ext cx="5051596" cy="3970318"/>
          </a:xfrm>
          <a:prstGeom prst="rect">
            <a:avLst/>
          </a:prstGeom>
          <a:noFill/>
        </p:spPr>
        <p:txBody>
          <a:bodyPr wrap="square" rtlCol="0">
            <a:spAutoFit/>
          </a:bodyPr>
          <a:lstStyle/>
          <a:p>
            <a:r>
              <a:rPr lang="en-US" dirty="0"/>
              <a:t>F</a:t>
            </a:r>
            <a:r>
              <a:rPr lang="en-US" dirty="0" smtClean="0"/>
              <a:t>ull-time, non-career appointees in the Executive Branch must pledge to: “</a:t>
            </a:r>
            <a:r>
              <a:rPr lang="en-US" b="1" u="sng" dirty="0" smtClean="0">
                <a:solidFill>
                  <a:schemeClr val="tx1">
                    <a:lumMod val="75000"/>
                    <a:lumOff val="25000"/>
                  </a:schemeClr>
                </a:solidFill>
              </a:rPr>
              <a:t>not accept gifts from registered lobbyists or lobbying organizations</a:t>
            </a:r>
            <a:r>
              <a:rPr lang="en-US" dirty="0" smtClean="0"/>
              <a:t>.”</a:t>
            </a:r>
          </a:p>
          <a:p>
            <a:endParaRPr lang="en-US" dirty="0"/>
          </a:p>
          <a:p>
            <a:r>
              <a:rPr lang="en-US" dirty="0" smtClean="0"/>
              <a:t>Some exceptions available; not 5 C.F.R.2635.204(f).</a:t>
            </a:r>
          </a:p>
          <a:p>
            <a:endParaRPr lang="en-US" dirty="0"/>
          </a:p>
          <a:p>
            <a:r>
              <a:rPr lang="en-US" u="sng" dirty="0" smtClean="0"/>
              <a:t>Thus, If:</a:t>
            </a:r>
          </a:p>
          <a:p>
            <a:endParaRPr lang="en-US" i="1" u="sng" dirty="0"/>
          </a:p>
          <a:p>
            <a:pPr marL="285750" indent="-285750">
              <a:buFont typeface="Wingdings" panose="05000000000000000000" pitchFamily="2" charset="2"/>
              <a:buChar char="Ø"/>
            </a:pPr>
            <a:r>
              <a:rPr lang="en-US" dirty="0" smtClean="0"/>
              <a:t>Gift is from a registered lobbying organization, or</a:t>
            </a:r>
          </a:p>
          <a:p>
            <a:pPr marL="285750" indent="-285750">
              <a:buFont typeface="Wingdings" panose="05000000000000000000" pitchFamily="2" charset="2"/>
              <a:buChar char="Ø"/>
            </a:pPr>
            <a:r>
              <a:rPr lang="en-US" dirty="0" smtClean="0"/>
              <a:t>Person offering the gift is a registered lobbyist </a:t>
            </a:r>
          </a:p>
          <a:p>
            <a:pPr marL="342900" indent="-342900">
              <a:buAutoNum type="arabicParenBoth"/>
            </a:pPr>
            <a:endParaRPr lang="en-US" i="1" u="sng" dirty="0"/>
          </a:p>
          <a:p>
            <a:r>
              <a:rPr lang="en-US" u="sng" dirty="0" smtClean="0"/>
              <a:t>Pledge signer would not be able to accept.</a:t>
            </a:r>
          </a:p>
          <a:p>
            <a:endParaRPr lang="en-US" dirty="0"/>
          </a:p>
          <a:p>
            <a:r>
              <a:rPr lang="en-US" dirty="0" smtClean="0"/>
              <a:t>See e.g., OGE DO-09-007; OGE LA-12-10  </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13" y="2162174"/>
            <a:ext cx="4643437" cy="3563085"/>
          </a:xfrm>
          <a:prstGeom prst="rect">
            <a:avLst/>
          </a:prstGeom>
          <a:solidFill>
            <a:srgbClr val="FFFFFF">
              <a:shade val="85000"/>
            </a:srgbClr>
          </a:solidFill>
          <a:ln w="9525">
            <a:solidFill>
              <a:schemeClr val="accent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84988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smtClean="0">
                <a:solidFill>
                  <a:schemeClr val="accent1"/>
                </a:solidFill>
              </a:rPr>
              <a:t>Hatch Act Exception (1)</a:t>
            </a:r>
            <a:endParaRPr lang="en-US" dirty="0">
              <a:solidFill>
                <a:schemeClr val="accent1"/>
              </a:solidFill>
            </a:endParaRPr>
          </a:p>
        </p:txBody>
      </p:sp>
      <p:sp>
        <p:nvSpPr>
          <p:cNvPr id="3" name="TextBox 2"/>
          <p:cNvSpPr txBox="1"/>
          <p:nvPr/>
        </p:nvSpPr>
        <p:spPr>
          <a:xfrm>
            <a:off x="1255060" y="1855694"/>
            <a:ext cx="9900620" cy="2862322"/>
          </a:xfrm>
          <a:prstGeom prst="rect">
            <a:avLst/>
          </a:prstGeom>
          <a:noFill/>
        </p:spPr>
        <p:txBody>
          <a:bodyPr wrap="square" rtlCol="0">
            <a:spAutoFit/>
          </a:bodyPr>
          <a:lstStyle/>
          <a:p>
            <a:pPr marL="342900" lvl="0" indent="-342900">
              <a:buFont typeface="Wingdings" panose="05000000000000000000" pitchFamily="2" charset="2"/>
              <a:buChar char="Ø"/>
            </a:pPr>
            <a:r>
              <a:rPr lang="en-US" sz="2000" b="1" dirty="0"/>
              <a:t>Mindy is a GS-12 analyst with the Department of </a:t>
            </a:r>
            <a:r>
              <a:rPr lang="en-US" sz="2000" b="1" dirty="0" smtClean="0"/>
              <a:t>Labor. </a:t>
            </a:r>
            <a:r>
              <a:rPr lang="en-US" sz="2000" b="1" dirty="0"/>
              <a:t>She is a less restricted employee and can therefore participate in political organizations. On the weekends during election season she travels to various states to help her party drum up support for a particular candidate. Occasionally a state party organization will offer her and others with free lodging while they are in-town with a candidate. Can she accept the offer of lodging?</a:t>
            </a:r>
            <a:endParaRPr lang="en-US" sz="2000" dirty="0"/>
          </a:p>
          <a:p>
            <a:pPr marL="342900" indent="-342900">
              <a:buFont typeface="Wingdings" panose="05000000000000000000" pitchFamily="2" charset="2"/>
              <a:buChar char="Ø"/>
            </a:pPr>
            <a:endParaRPr lang="en-US" sz="2000" dirty="0" smtClean="0"/>
          </a:p>
          <a:p>
            <a:pPr marL="342900" lvl="0" indent="-342900">
              <a:buFont typeface="Wingdings" panose="05000000000000000000" pitchFamily="2" charset="2"/>
              <a:buChar char="Ø"/>
            </a:pPr>
            <a:r>
              <a:rPr lang="en-US" sz="2000" b="1" dirty="0"/>
              <a:t>What if Mindy was a Schedule C, </a:t>
            </a:r>
            <a:r>
              <a:rPr lang="en-US" sz="2000" b="1" dirty="0" smtClean="0"/>
              <a:t>full-time </a:t>
            </a:r>
            <a:r>
              <a:rPr lang="en-US" sz="2000" b="1" dirty="0"/>
              <a:t>political appointee and the person providing Mindy with the gift was </a:t>
            </a:r>
            <a:r>
              <a:rPr lang="en-US" sz="2000" b="1" dirty="0" smtClean="0"/>
              <a:t>a registered </a:t>
            </a:r>
            <a:r>
              <a:rPr lang="en-US" sz="2000" b="1" dirty="0"/>
              <a:t>lobbyist?</a:t>
            </a:r>
            <a:endParaRPr lang="en-US" sz="2000" dirty="0"/>
          </a:p>
          <a:p>
            <a:endParaRPr lang="en-US" sz="2000" dirty="0"/>
          </a:p>
        </p:txBody>
      </p:sp>
    </p:spTree>
    <p:extLst>
      <p:ext uri="{BB962C8B-B14F-4D97-AF65-F5344CB8AC3E}">
        <p14:creationId xmlns:p14="http://schemas.microsoft.com/office/powerpoint/2010/main" val="2182676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smtClean="0">
                <a:solidFill>
                  <a:schemeClr val="accent1"/>
                </a:solidFill>
              </a:rPr>
              <a:t>Hatch Act Exception (2)</a:t>
            </a:r>
            <a:endParaRPr lang="en-US" dirty="0">
              <a:solidFill>
                <a:schemeClr val="accent1"/>
              </a:solidFill>
            </a:endParaRPr>
          </a:p>
        </p:txBody>
      </p:sp>
      <p:sp>
        <p:nvSpPr>
          <p:cNvPr id="3" name="TextBox 2"/>
          <p:cNvSpPr txBox="1"/>
          <p:nvPr/>
        </p:nvSpPr>
        <p:spPr>
          <a:xfrm>
            <a:off x="1255060" y="1855694"/>
            <a:ext cx="9900620" cy="4401205"/>
          </a:xfrm>
          <a:prstGeom prst="rect">
            <a:avLst/>
          </a:prstGeom>
          <a:noFill/>
        </p:spPr>
        <p:txBody>
          <a:bodyPr wrap="square" rtlCol="0">
            <a:spAutoFit/>
          </a:bodyPr>
          <a:lstStyle/>
          <a:p>
            <a:pPr lvl="0"/>
            <a:r>
              <a:rPr lang="en-US" sz="2000" b="1" dirty="0" smtClean="0"/>
              <a:t>Let’s change the facts slightly: </a:t>
            </a:r>
          </a:p>
          <a:p>
            <a:pPr lvl="0"/>
            <a:endParaRPr lang="en-US" sz="2000" b="1" dirty="0"/>
          </a:p>
          <a:p>
            <a:pPr marL="342900" lvl="0" indent="-342900">
              <a:buFont typeface="Wingdings" panose="05000000000000000000" pitchFamily="2" charset="2"/>
              <a:buChar char="Ø"/>
            </a:pPr>
            <a:r>
              <a:rPr lang="en-US" sz="2000" b="1" dirty="0" smtClean="0"/>
              <a:t>Occasionally </a:t>
            </a:r>
            <a:r>
              <a:rPr lang="en-US" sz="2000" b="1" dirty="0"/>
              <a:t>while Mindy is in town she will be asked to attend dinners with representatives of organizations that are considering endorsing the candidate that Mindy favors. </a:t>
            </a:r>
            <a:r>
              <a:rPr lang="en-US" sz="2000" b="1" dirty="0" smtClean="0"/>
              <a:t>Mindy does not engage in fundraising during these dinners.</a:t>
            </a:r>
          </a:p>
          <a:p>
            <a:pPr marL="342900" lvl="0" indent="-342900">
              <a:buFont typeface="Wingdings" panose="05000000000000000000" pitchFamily="2" charset="2"/>
              <a:buChar char="Ø"/>
            </a:pPr>
            <a:endParaRPr lang="en-US" sz="2000" b="1" dirty="0"/>
          </a:p>
          <a:p>
            <a:pPr marL="342900" lvl="0" indent="-342900">
              <a:buFont typeface="Wingdings" panose="05000000000000000000" pitchFamily="2" charset="2"/>
              <a:buChar char="Ø"/>
            </a:pPr>
            <a:r>
              <a:rPr lang="en-US" sz="2000" b="1" dirty="0" smtClean="0"/>
              <a:t>Generally </a:t>
            </a:r>
            <a:r>
              <a:rPr lang="en-US" sz="2000" b="1" dirty="0"/>
              <a:t>Mindy pays for these dinners out of her own funds, however, last weekend she went to a dinner with the head of an influential labor organization who offered to pick up her tab of $50. </a:t>
            </a:r>
            <a:endParaRPr lang="en-US" sz="2000" b="1" dirty="0" smtClean="0"/>
          </a:p>
          <a:p>
            <a:pPr marL="342900" lvl="0" indent="-342900">
              <a:buFont typeface="Wingdings" panose="05000000000000000000" pitchFamily="2" charset="2"/>
              <a:buChar char="Ø"/>
            </a:pPr>
            <a:endParaRPr lang="en-US" sz="2000" b="1" dirty="0"/>
          </a:p>
          <a:p>
            <a:pPr marL="342900" lvl="0" indent="-342900">
              <a:buFont typeface="Wingdings" panose="05000000000000000000" pitchFamily="2" charset="2"/>
              <a:buChar char="Ø"/>
            </a:pPr>
            <a:r>
              <a:rPr lang="en-US" sz="2000" b="1" dirty="0"/>
              <a:t>T</a:t>
            </a:r>
            <a:r>
              <a:rPr lang="en-US" sz="2000" b="1" dirty="0" smtClean="0"/>
              <a:t>he </a:t>
            </a:r>
            <a:r>
              <a:rPr lang="en-US" sz="2000" b="1" dirty="0"/>
              <a:t>Department of </a:t>
            </a:r>
            <a:r>
              <a:rPr lang="en-US" sz="2000" b="1" dirty="0" smtClean="0"/>
              <a:t>Labor has interfaced with the labor organization </a:t>
            </a:r>
            <a:r>
              <a:rPr lang="en-US" sz="2000" b="1" dirty="0"/>
              <a:t>in the past, and is likely to do so in the </a:t>
            </a:r>
            <a:r>
              <a:rPr lang="en-US" sz="2000" b="1" dirty="0" smtClean="0"/>
              <a:t>future, but the labor organization has no matters  currently before Mindy’s “employing office.” </a:t>
            </a:r>
            <a:r>
              <a:rPr lang="en-US" sz="2000" b="1" dirty="0"/>
              <a:t>Can she accept?</a:t>
            </a:r>
            <a:endParaRPr lang="en-US" sz="2000" dirty="0"/>
          </a:p>
          <a:p>
            <a:endParaRPr lang="en-US" sz="2000" dirty="0"/>
          </a:p>
        </p:txBody>
      </p:sp>
    </p:spTree>
    <p:extLst>
      <p:ext uri="{BB962C8B-B14F-4D97-AF65-F5344CB8AC3E}">
        <p14:creationId xmlns:p14="http://schemas.microsoft.com/office/powerpoint/2010/main" val="697476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Conventions &amp; Associated Parties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
        <p:nvSpPr>
          <p:cNvPr id="3" name="TextBox 2"/>
          <p:cNvSpPr txBox="1"/>
          <p:nvPr/>
        </p:nvSpPr>
        <p:spPr>
          <a:xfrm>
            <a:off x="1259059" y="1988234"/>
            <a:ext cx="3720904" cy="4524315"/>
          </a:xfrm>
          <a:prstGeom prst="rect">
            <a:avLst/>
          </a:prstGeom>
          <a:noFill/>
        </p:spPr>
        <p:txBody>
          <a:bodyPr wrap="square" rtlCol="0">
            <a:spAutoFit/>
          </a:bodyPr>
          <a:lstStyle/>
          <a:p>
            <a:r>
              <a:rPr lang="en-US" u="sng" dirty="0" smtClean="0"/>
              <a:t>Major Party Political Conventions Typically </a:t>
            </a:r>
            <a:r>
              <a:rPr lang="en-US" u="sng" dirty="0"/>
              <a:t>H</a:t>
            </a:r>
            <a:r>
              <a:rPr lang="en-US" u="sng" dirty="0" smtClean="0"/>
              <a:t>eld Outside of D.C.</a:t>
            </a:r>
          </a:p>
          <a:p>
            <a:endParaRPr lang="en-US" dirty="0"/>
          </a:p>
          <a:p>
            <a:pPr marL="285750" indent="-285750">
              <a:buFont typeface="Wingdings" panose="05000000000000000000" pitchFamily="2" charset="2"/>
              <a:buChar char="Ø"/>
            </a:pPr>
            <a:r>
              <a:rPr lang="en-US" dirty="0" smtClean="0"/>
              <a:t>Volunteers may be able to rely on the Hatch Act exception for transportation, lodging</a:t>
            </a:r>
            <a:r>
              <a:rPr lang="en-US" dirty="0"/>
              <a:t>, </a:t>
            </a:r>
            <a:r>
              <a:rPr lang="en-US" dirty="0" smtClean="0"/>
              <a:t>food</a:t>
            </a:r>
            <a:r>
              <a:rPr lang="en-US" dirty="0"/>
              <a:t>, </a:t>
            </a:r>
            <a:r>
              <a:rPr lang="en-US" dirty="0" smtClean="0"/>
              <a:t>etc.</a:t>
            </a:r>
            <a:endParaRPr lang="en-US" dirty="0"/>
          </a:p>
          <a:p>
            <a:pPr marL="285750" indent="-285750">
              <a:buFont typeface="Wingdings" panose="05000000000000000000" pitchFamily="2" charset="2"/>
              <a:buChar char="Ø"/>
            </a:pPr>
            <a:r>
              <a:rPr lang="en-US" dirty="0" smtClean="0"/>
              <a:t>Not from 527(e)? Can’t use Exception</a:t>
            </a:r>
          </a:p>
          <a:p>
            <a:endParaRPr lang="en-US" dirty="0"/>
          </a:p>
          <a:p>
            <a:r>
              <a:rPr lang="en-US" u="sng" dirty="0" smtClean="0"/>
              <a:t>Expect Numerous D.C. Parties</a:t>
            </a:r>
          </a:p>
          <a:p>
            <a:endParaRPr lang="en-US" b="1" dirty="0"/>
          </a:p>
          <a:p>
            <a:pPr marL="285750" indent="-285750">
              <a:buFont typeface="Wingdings" panose="05000000000000000000" pitchFamily="2" charset="2"/>
              <a:buChar char="Ø"/>
            </a:pPr>
            <a:r>
              <a:rPr lang="en-US" dirty="0" smtClean="0"/>
              <a:t>Held by 527(e)? </a:t>
            </a:r>
          </a:p>
          <a:p>
            <a:pPr marL="285750" indent="-285750">
              <a:buFont typeface="Wingdings" panose="05000000000000000000" pitchFamily="2" charset="2"/>
              <a:buChar char="Ø"/>
            </a:pPr>
            <a:r>
              <a:rPr lang="en-US" dirty="0" smtClean="0"/>
              <a:t>Privately Sponsored?</a:t>
            </a:r>
          </a:p>
          <a:p>
            <a:pPr marL="285750" indent="-285750">
              <a:buFont typeface="Wingdings" panose="05000000000000000000" pitchFamily="2" charset="2"/>
              <a:buChar char="Ø"/>
            </a:pPr>
            <a:r>
              <a:rPr lang="en-US" dirty="0" smtClean="0"/>
              <a:t>Who Pays?</a:t>
            </a:r>
          </a:p>
          <a:p>
            <a:endParaRPr lang="en-US" dirty="0" smtClean="0"/>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241" y="2189628"/>
            <a:ext cx="4707871" cy="353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995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Inauguration Events</a:t>
            </a:r>
            <a:endParaRPr lang="en-US" dirty="0"/>
          </a:p>
        </p:txBody>
      </p:sp>
      <p:pic>
        <p:nvPicPr>
          <p:cNvPr id="5" name="Picture 4"/>
          <p:cNvPicPr>
            <a:picLocks noChangeAspect="1"/>
          </p:cNvPicPr>
          <p:nvPr/>
        </p:nvPicPr>
        <p:blipFill>
          <a:blip r:embed="rId2"/>
          <a:stretch>
            <a:fillRect/>
          </a:stretch>
        </p:blipFill>
        <p:spPr>
          <a:xfrm>
            <a:off x="1234639" y="1967345"/>
            <a:ext cx="5150119" cy="3999346"/>
          </a:xfrm>
          <a:prstGeom prst="rect">
            <a:avLst/>
          </a:prstGeom>
        </p:spPr>
      </p:pic>
      <p:sp>
        <p:nvSpPr>
          <p:cNvPr id="6" name="TextBox 5"/>
          <p:cNvSpPr txBox="1"/>
          <p:nvPr/>
        </p:nvSpPr>
        <p:spPr>
          <a:xfrm>
            <a:off x="6825673" y="1848139"/>
            <a:ext cx="4330007" cy="4524315"/>
          </a:xfrm>
          <a:prstGeom prst="rect">
            <a:avLst/>
          </a:prstGeom>
          <a:noFill/>
        </p:spPr>
        <p:txBody>
          <a:bodyPr wrap="square" rtlCol="0">
            <a:spAutoFit/>
          </a:bodyPr>
          <a:lstStyle/>
          <a:p>
            <a:r>
              <a:rPr lang="en-US" u="sng" dirty="0"/>
              <a:t>Presidential Inaugural </a:t>
            </a:r>
            <a:r>
              <a:rPr lang="en-US" u="sng" dirty="0" smtClean="0"/>
              <a:t>Committee (PIC):</a:t>
            </a:r>
            <a:endParaRPr lang="en-US" u="sng" dirty="0"/>
          </a:p>
          <a:p>
            <a:endParaRPr lang="en-US" dirty="0"/>
          </a:p>
          <a:p>
            <a:pPr marL="285750" indent="-285750">
              <a:buFont typeface="Wingdings" panose="05000000000000000000" pitchFamily="2" charset="2"/>
              <a:buChar char="Ø"/>
            </a:pPr>
            <a:r>
              <a:rPr lang="en-US" dirty="0"/>
              <a:t>Because of its </a:t>
            </a:r>
            <a:r>
              <a:rPr lang="en-US" i="1" dirty="0"/>
              <a:t>sui generis </a:t>
            </a:r>
            <a:r>
              <a:rPr lang="en-US" dirty="0"/>
              <a:t>nature, gifts from the PIC are not prohibited under Subpart </a:t>
            </a:r>
            <a:r>
              <a:rPr lang="en-US" dirty="0" smtClean="0"/>
              <a:t>B. </a:t>
            </a:r>
            <a:r>
              <a:rPr lang="en-US" i="1" smtClean="0"/>
              <a:t>See </a:t>
            </a:r>
            <a:r>
              <a:rPr lang="en-US" smtClean="0"/>
              <a:t>DO-09-001.</a:t>
            </a:r>
            <a:endParaRPr lang="en-US" dirty="0"/>
          </a:p>
          <a:p>
            <a:endParaRPr lang="en-US" u="sng" dirty="0" smtClean="0"/>
          </a:p>
          <a:p>
            <a:r>
              <a:rPr lang="en-US" u="sng" dirty="0" smtClean="0"/>
              <a:t>527(e) Political Organizations:</a:t>
            </a:r>
          </a:p>
          <a:p>
            <a:endParaRPr lang="en-US" dirty="0"/>
          </a:p>
          <a:p>
            <a:pPr marL="285750" indent="-285750">
              <a:buFont typeface="Wingdings" panose="05000000000000000000" pitchFamily="2" charset="2"/>
              <a:buChar char="Ø"/>
            </a:pPr>
            <a:r>
              <a:rPr lang="en-US" dirty="0"/>
              <a:t>M</a:t>
            </a:r>
            <a:r>
              <a:rPr lang="en-US" dirty="0" smtClean="0"/>
              <a:t>ay qualify under Hatch Act exception</a:t>
            </a:r>
          </a:p>
          <a:p>
            <a:endParaRPr lang="en-US" dirty="0"/>
          </a:p>
          <a:p>
            <a:r>
              <a:rPr lang="en-US" u="sng" dirty="0" smtClean="0"/>
              <a:t>Other Sources/Privately Sponsored:</a:t>
            </a:r>
          </a:p>
          <a:p>
            <a:endParaRPr lang="en-US" dirty="0"/>
          </a:p>
          <a:p>
            <a:pPr marL="285750" indent="-285750">
              <a:buFont typeface="Wingdings" panose="05000000000000000000" pitchFamily="2" charset="2"/>
              <a:buChar char="Ø"/>
            </a:pPr>
            <a:r>
              <a:rPr lang="en-US" dirty="0" smtClean="0"/>
              <a:t>Is it a gift?</a:t>
            </a:r>
          </a:p>
          <a:p>
            <a:pPr marL="285750" indent="-285750">
              <a:buFont typeface="Wingdings" panose="05000000000000000000" pitchFamily="2" charset="2"/>
              <a:buChar char="Ø"/>
            </a:pPr>
            <a:r>
              <a:rPr lang="en-US" dirty="0" smtClean="0"/>
              <a:t>If so, is the gift prohibited? </a:t>
            </a:r>
          </a:p>
          <a:p>
            <a:pPr marL="285750" indent="-285750">
              <a:buFont typeface="Wingdings" panose="05000000000000000000" pitchFamily="2" charset="2"/>
              <a:buChar char="Ø"/>
            </a:pPr>
            <a:r>
              <a:rPr lang="en-US" dirty="0" smtClean="0"/>
              <a:t>If so, is there an exception?</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Tree>
    <p:extLst>
      <p:ext uri="{BB962C8B-B14F-4D97-AF65-F5344CB8AC3E}">
        <p14:creationId xmlns:p14="http://schemas.microsoft.com/office/powerpoint/2010/main" val="2403405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Inauguration </a:t>
            </a:r>
            <a:r>
              <a:rPr lang="en-US" dirty="0" smtClean="0"/>
              <a:t>Events, Cont.</a:t>
            </a:r>
            <a:endParaRPr lang="en-US" dirty="0"/>
          </a:p>
        </p:txBody>
      </p:sp>
      <p:pic>
        <p:nvPicPr>
          <p:cNvPr id="1031" name="Picture 7" descr="http://newsdesk.si.edu/sites/default/files/imagecache/photo_pagewidth/photos/Lincoln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231" y="1875570"/>
            <a:ext cx="4655819" cy="36855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7280" y="1875570"/>
            <a:ext cx="5176519" cy="4524315"/>
          </a:xfrm>
          <a:prstGeom prst="rect">
            <a:avLst/>
          </a:prstGeom>
          <a:noFill/>
        </p:spPr>
        <p:txBody>
          <a:bodyPr wrap="square" rtlCol="0">
            <a:spAutoFit/>
          </a:bodyPr>
          <a:lstStyle/>
          <a:p>
            <a:r>
              <a:rPr lang="en-US" b="1" u="sng" dirty="0" smtClean="0"/>
              <a:t>Possible Exceptions</a:t>
            </a:r>
          </a:p>
          <a:p>
            <a:endParaRPr lang="en-US" dirty="0"/>
          </a:p>
          <a:p>
            <a:pPr marL="285750" indent="-285750" fontAlgn="base">
              <a:buFont typeface="Wingdings" panose="05000000000000000000" pitchFamily="2" charset="2"/>
              <a:buChar char="Ø"/>
            </a:pPr>
            <a:r>
              <a:rPr lang="en-US" dirty="0"/>
              <a:t>Gifts of $20 or less: </a:t>
            </a:r>
            <a:r>
              <a:rPr lang="en-US" dirty="0" smtClean="0"/>
              <a:t>Note that </a:t>
            </a:r>
            <a:r>
              <a:rPr lang="en-US" dirty="0"/>
              <a:t>any events for which there are tickets </a:t>
            </a:r>
            <a:r>
              <a:rPr lang="en-US" dirty="0" smtClean="0"/>
              <a:t>are </a:t>
            </a:r>
            <a:r>
              <a:rPr lang="en-US" dirty="0"/>
              <a:t>to be valued according to the face value on the ticket</a:t>
            </a:r>
            <a:r>
              <a:rPr lang="en-US" dirty="0" smtClean="0"/>
              <a:t>.*</a:t>
            </a:r>
          </a:p>
          <a:p>
            <a:pPr marL="285750" indent="-285750" fontAlgn="base">
              <a:buFont typeface="Wingdings" panose="05000000000000000000" pitchFamily="2" charset="2"/>
              <a:buChar char="Ø"/>
            </a:pPr>
            <a:endParaRPr lang="en-US" dirty="0"/>
          </a:p>
          <a:p>
            <a:pPr marL="285750" indent="-285750" fontAlgn="base">
              <a:buFont typeface="Wingdings" panose="05000000000000000000" pitchFamily="2" charset="2"/>
              <a:buChar char="Ø"/>
            </a:pPr>
            <a:r>
              <a:rPr lang="en-US" dirty="0" smtClean="0"/>
              <a:t>Gifts </a:t>
            </a:r>
            <a:r>
              <a:rPr lang="en-US" dirty="0"/>
              <a:t>that are clearly motivated by a family relationship or personal </a:t>
            </a:r>
            <a:r>
              <a:rPr lang="en-US" dirty="0" smtClean="0"/>
              <a:t>friendship. </a:t>
            </a:r>
          </a:p>
          <a:p>
            <a:pPr marL="285750" indent="-285750" fontAlgn="base">
              <a:buFont typeface="Wingdings" panose="05000000000000000000" pitchFamily="2" charset="2"/>
              <a:buChar char="Ø"/>
            </a:pPr>
            <a:endParaRPr lang="en-US" dirty="0"/>
          </a:p>
          <a:p>
            <a:pPr marL="285750" indent="-285750" fontAlgn="base">
              <a:buFont typeface="Wingdings" panose="05000000000000000000" pitchFamily="2" charset="2"/>
              <a:buChar char="Ø"/>
            </a:pPr>
            <a:r>
              <a:rPr lang="en-US" dirty="0" smtClean="0"/>
              <a:t>Gifts </a:t>
            </a:r>
            <a:r>
              <a:rPr lang="en-US" dirty="0"/>
              <a:t>offered by political </a:t>
            </a:r>
            <a:r>
              <a:rPr lang="en-US" dirty="0" smtClean="0"/>
              <a:t>organizations if in </a:t>
            </a:r>
            <a:r>
              <a:rPr lang="en-US" dirty="0"/>
              <a:t>connection with their political participation</a:t>
            </a:r>
            <a:r>
              <a:rPr lang="en-US" dirty="0" smtClean="0"/>
              <a:t>.* </a:t>
            </a:r>
          </a:p>
          <a:p>
            <a:pPr marL="285750" indent="-285750" fontAlgn="base">
              <a:buFont typeface="Wingdings" panose="05000000000000000000" pitchFamily="2" charset="2"/>
              <a:buChar char="Ø"/>
            </a:pPr>
            <a:endParaRPr lang="en-US" dirty="0"/>
          </a:p>
          <a:p>
            <a:pPr marL="285750" indent="-285750" fontAlgn="base">
              <a:buFont typeface="Wingdings" panose="05000000000000000000" pitchFamily="2" charset="2"/>
              <a:buChar char="Ø"/>
            </a:pPr>
            <a:r>
              <a:rPr lang="en-US" dirty="0" smtClean="0"/>
              <a:t>Widely </a:t>
            </a:r>
            <a:r>
              <a:rPr lang="en-US" dirty="0"/>
              <a:t>attended </a:t>
            </a:r>
            <a:r>
              <a:rPr lang="en-US" dirty="0" smtClean="0"/>
              <a:t>gatherings if in agency interest. Review OGE 07 x 14 regarding Social Events first.*</a:t>
            </a:r>
            <a:endParaRPr lang="en-US" dirty="0"/>
          </a:p>
          <a:p>
            <a:endParaRPr lang="en-US" dirty="0" smtClean="0"/>
          </a:p>
          <a:p>
            <a:r>
              <a:rPr lang="en-US" i="1" dirty="0" smtClean="0"/>
              <a:t>See also </a:t>
            </a:r>
            <a:r>
              <a:rPr lang="en-US" dirty="0" smtClean="0"/>
              <a:t>OGE</a:t>
            </a:r>
            <a:r>
              <a:rPr lang="en-US" i="1" dirty="0" smtClean="0"/>
              <a:t> </a:t>
            </a:r>
            <a:r>
              <a:rPr lang="en-US" dirty="0" smtClean="0"/>
              <a:t>LA-12-10.</a:t>
            </a:r>
            <a:endParaRPr lang="en-US" dirty="0"/>
          </a:p>
        </p:txBody>
      </p:sp>
      <p:sp>
        <p:nvSpPr>
          <p:cNvPr id="5" name="TextBox 4"/>
          <p:cNvSpPr txBox="1"/>
          <p:nvPr/>
        </p:nvSpPr>
        <p:spPr>
          <a:xfrm>
            <a:off x="6711083" y="5656590"/>
            <a:ext cx="4430113" cy="523220"/>
          </a:xfrm>
          <a:prstGeom prst="rect">
            <a:avLst/>
          </a:prstGeom>
          <a:noFill/>
        </p:spPr>
        <p:txBody>
          <a:bodyPr wrap="square" rtlCol="0">
            <a:spAutoFit/>
          </a:bodyPr>
          <a:lstStyle/>
          <a:p>
            <a:r>
              <a:rPr lang="en-US" sz="1400" dirty="0" smtClean="0"/>
              <a:t>*Not available to Pledge signers if from registered lobbyist or lobbying organization</a:t>
            </a:r>
            <a:endParaRPr lang="en-US" sz="1400" dirty="0"/>
          </a:p>
        </p:txBody>
      </p:sp>
    </p:spTree>
    <p:extLst>
      <p:ext uri="{BB962C8B-B14F-4D97-AF65-F5344CB8AC3E}">
        <p14:creationId xmlns:p14="http://schemas.microsoft.com/office/powerpoint/2010/main" val="3715117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smtClean="0">
                <a:solidFill>
                  <a:schemeClr val="accent1"/>
                </a:solidFill>
              </a:rPr>
              <a:t>Inaugural Events</a:t>
            </a:r>
            <a:endParaRPr lang="en-US" dirty="0">
              <a:solidFill>
                <a:schemeClr val="accent1"/>
              </a:solidFill>
            </a:endParaRPr>
          </a:p>
        </p:txBody>
      </p:sp>
      <p:sp>
        <p:nvSpPr>
          <p:cNvPr id="3" name="TextBox 2"/>
          <p:cNvSpPr txBox="1"/>
          <p:nvPr/>
        </p:nvSpPr>
        <p:spPr>
          <a:xfrm>
            <a:off x="1255060" y="1855694"/>
            <a:ext cx="9900620" cy="4708981"/>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t>Cesar works at </a:t>
            </a:r>
            <a:r>
              <a:rPr lang="en-US" sz="2000" b="1" dirty="0" smtClean="0"/>
              <a:t>HUD in </a:t>
            </a:r>
            <a:r>
              <a:rPr lang="en-US" sz="2000" b="1" dirty="0"/>
              <a:t>a supervisory position. Cesar is not a more restricted employee. During the election period, he frequently attended fundraisers in the D.C. Metro area for his favorite candidate, who was eventually elected to be the President. Cesar is not involved in the transition, but is very excited that the candidate won the election. </a:t>
            </a:r>
            <a:endParaRPr lang="en-US" sz="2000" b="1" dirty="0" smtClean="0"/>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smtClean="0"/>
              <a:t>Three </a:t>
            </a:r>
            <a:r>
              <a:rPr lang="en-US" sz="2000" b="1" dirty="0"/>
              <a:t>days before the inauguration, he receives a phone call from a local real estate management company, offering him two tickets to attend an inauguration party. Can he accept?</a:t>
            </a:r>
            <a:endParaRPr lang="en-US" sz="2000" dirty="0"/>
          </a:p>
          <a:p>
            <a:endParaRPr lang="en-US" sz="2000" dirty="0"/>
          </a:p>
          <a:p>
            <a:pPr marL="342900" indent="-342900">
              <a:buFont typeface="Wingdings" panose="05000000000000000000" pitchFamily="2" charset="2"/>
              <a:buChar char="Ø"/>
            </a:pPr>
            <a:r>
              <a:rPr lang="en-US" sz="2000" b="1" dirty="0"/>
              <a:t>Let’s say that instead of a local real estate management company, it was the 527(e) organization that he was affiliated with, which wants to reward volunteers for their hard work on the campaign by offering them free attendance at an unofficial event thrown by the political organization? What if they want to provide Cesar with tickets to the official inaugural ball?</a:t>
            </a:r>
            <a:endParaRPr lang="en-US" sz="2000" dirty="0"/>
          </a:p>
          <a:p>
            <a:endParaRPr lang="en-US" sz="2000" dirty="0"/>
          </a:p>
        </p:txBody>
      </p:sp>
    </p:spTree>
    <p:extLst>
      <p:ext uri="{BB962C8B-B14F-4D97-AF65-F5344CB8AC3E}">
        <p14:creationId xmlns:p14="http://schemas.microsoft.com/office/powerpoint/2010/main" val="1980294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 </a:t>
            </a:r>
            <a:r>
              <a:rPr lang="en-US" dirty="0"/>
              <a:t>t</a:t>
            </a:r>
            <a:r>
              <a:rPr lang="en-US" dirty="0" smtClean="0"/>
              <a:t>o and </a:t>
            </a:r>
            <a:r>
              <a:rPr lang="en-US" dirty="0"/>
              <a:t>f</a:t>
            </a:r>
            <a:r>
              <a:rPr lang="en-US" dirty="0" smtClean="0"/>
              <a:t>rom Transition Team Members</a:t>
            </a:r>
            <a:endParaRPr lang="en-US" dirty="0"/>
          </a:p>
        </p:txBody>
      </p:sp>
      <p:sp>
        <p:nvSpPr>
          <p:cNvPr id="3" name="TextBox 2"/>
          <p:cNvSpPr txBox="1"/>
          <p:nvPr/>
        </p:nvSpPr>
        <p:spPr>
          <a:xfrm>
            <a:off x="1229015" y="2027690"/>
            <a:ext cx="3990685" cy="3970318"/>
          </a:xfrm>
          <a:prstGeom prst="rect">
            <a:avLst/>
          </a:prstGeom>
          <a:noFill/>
        </p:spPr>
        <p:txBody>
          <a:bodyPr wrap="square" rtlCol="0">
            <a:spAutoFit/>
          </a:bodyPr>
          <a:lstStyle/>
          <a:p>
            <a:r>
              <a:rPr lang="en-US" dirty="0" smtClean="0"/>
              <a:t>Transition team not part of Gov’t, typically established as non-profit 501(c)(4).</a:t>
            </a:r>
          </a:p>
          <a:p>
            <a:endParaRPr lang="en-US" dirty="0" smtClean="0"/>
          </a:p>
          <a:p>
            <a:r>
              <a:rPr lang="en-US" dirty="0" smtClean="0"/>
              <a:t>Members </a:t>
            </a:r>
            <a:r>
              <a:rPr lang="en-US" dirty="0"/>
              <a:t>of the transition team are generally not executive branch </a:t>
            </a:r>
            <a:r>
              <a:rPr lang="en-US" dirty="0" smtClean="0"/>
              <a:t>employees, unless on detail.</a:t>
            </a:r>
          </a:p>
          <a:p>
            <a:endParaRPr lang="en-US" dirty="0"/>
          </a:p>
          <a:p>
            <a:r>
              <a:rPr lang="en-US" dirty="0" smtClean="0"/>
              <a:t>They </a:t>
            </a:r>
            <a:r>
              <a:rPr lang="en-US" dirty="0"/>
              <a:t>may be volunteers from outside the Government, Congressional employees, </a:t>
            </a:r>
            <a:r>
              <a:rPr lang="en-US" dirty="0" smtClean="0"/>
              <a:t>state employees, or </a:t>
            </a:r>
            <a:r>
              <a:rPr lang="en-US" dirty="0"/>
              <a:t>campaign workers. </a:t>
            </a:r>
            <a:endParaRPr lang="en-US" dirty="0" smtClean="0"/>
          </a:p>
          <a:p>
            <a:endParaRPr lang="en-US" dirty="0"/>
          </a:p>
          <a:p>
            <a:r>
              <a:rPr lang="en-US" b="1" u="sng" dirty="0" smtClean="0"/>
              <a:t>Must analyze gifts under Subpart B</a:t>
            </a:r>
            <a:r>
              <a:rPr lang="en-US" dirty="0" smtClean="0"/>
              <a:t>.</a:t>
            </a:r>
            <a:endParaRPr lang="en-US" dirty="0"/>
          </a:p>
        </p:txBody>
      </p:sp>
      <p:pic>
        <p:nvPicPr>
          <p:cNvPr id="4" name="Picture 3"/>
          <p:cNvPicPr>
            <a:picLocks noChangeAspect="1"/>
          </p:cNvPicPr>
          <p:nvPr/>
        </p:nvPicPr>
        <p:blipFill>
          <a:blip r:embed="rId2"/>
          <a:stretch>
            <a:fillRect/>
          </a:stretch>
        </p:blipFill>
        <p:spPr>
          <a:xfrm>
            <a:off x="5740400" y="2027690"/>
            <a:ext cx="5234459" cy="34861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Tree>
    <p:extLst>
      <p:ext uri="{BB962C8B-B14F-4D97-AF65-F5344CB8AC3E}">
        <p14:creationId xmlns:p14="http://schemas.microsoft.com/office/powerpoint/2010/main" val="540926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 to and from Transition Team Members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010" y="2452480"/>
            <a:ext cx="7281361" cy="1178514"/>
          </a:xfrm>
          <a:prstGeom prst="rect">
            <a:avLst/>
          </a:prstGeom>
          <a:ln w="38100">
            <a:solidFill>
              <a:schemeClr val="accent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010" y="4309919"/>
            <a:ext cx="7281362" cy="1002269"/>
          </a:xfrm>
          <a:prstGeom prst="rect">
            <a:avLst/>
          </a:prstGeom>
          <a:ln w="38100">
            <a:solidFill>
              <a:schemeClr val="accent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717870" y="3870345"/>
            <a:ext cx="5305491" cy="369332"/>
          </a:xfrm>
          <a:prstGeom prst="rect">
            <a:avLst/>
          </a:prstGeom>
          <a:noFill/>
        </p:spPr>
        <p:txBody>
          <a:bodyPr wrap="none" rtlCol="0">
            <a:spAutoFit/>
          </a:bodyPr>
          <a:lstStyle/>
          <a:p>
            <a:r>
              <a:rPr lang="en-US" b="1" i="1" dirty="0" smtClean="0"/>
              <a:t>Bush-Cheney Transition Team Code of Ethical Conduct</a:t>
            </a:r>
            <a:endParaRPr lang="en-US" b="1" i="1" dirty="0"/>
          </a:p>
        </p:txBody>
      </p:sp>
      <p:sp>
        <p:nvSpPr>
          <p:cNvPr id="7" name="TextBox 6"/>
          <p:cNvSpPr txBox="1"/>
          <p:nvPr/>
        </p:nvSpPr>
        <p:spPr>
          <a:xfrm>
            <a:off x="5683951" y="1982832"/>
            <a:ext cx="5390899" cy="369332"/>
          </a:xfrm>
          <a:prstGeom prst="rect">
            <a:avLst/>
          </a:prstGeom>
          <a:noFill/>
        </p:spPr>
        <p:txBody>
          <a:bodyPr wrap="none" rtlCol="0">
            <a:spAutoFit/>
          </a:bodyPr>
          <a:lstStyle/>
          <a:p>
            <a:r>
              <a:rPr lang="en-US" b="1" i="1" dirty="0" smtClean="0"/>
              <a:t>Obama-Biden Transition Team Code of Ethical Conduct</a:t>
            </a:r>
            <a:endParaRPr lang="en-US" b="1" i="1" dirty="0"/>
          </a:p>
        </p:txBody>
      </p:sp>
      <p:sp>
        <p:nvSpPr>
          <p:cNvPr id="5" name="TextBox 4"/>
          <p:cNvSpPr txBox="1"/>
          <p:nvPr/>
        </p:nvSpPr>
        <p:spPr>
          <a:xfrm>
            <a:off x="915611" y="1982832"/>
            <a:ext cx="3037823" cy="4247317"/>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Transition Team will likely have a code of conduct.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Highly encouraged: </a:t>
            </a:r>
            <a:r>
              <a:rPr lang="en-US" i="1" dirty="0" smtClean="0"/>
              <a:t>See</a:t>
            </a:r>
            <a:r>
              <a:rPr lang="en-US" dirty="0" smtClean="0"/>
              <a:t> </a:t>
            </a:r>
            <a:r>
              <a:rPr lang="en-US" u="sng" dirty="0" smtClean="0"/>
              <a:t>ACUS Recommendation 88-1 (1988).</a:t>
            </a:r>
          </a:p>
          <a:p>
            <a:endParaRPr lang="en-US" dirty="0" smtClean="0"/>
          </a:p>
          <a:p>
            <a:pPr marL="285750" indent="-285750">
              <a:buFont typeface="Wingdings" panose="05000000000000000000" pitchFamily="2" charset="2"/>
              <a:buChar char="Ø"/>
            </a:pPr>
            <a:r>
              <a:rPr lang="en-US" dirty="0" smtClean="0"/>
              <a:t>Typically Code will impose limitations on transition team members from accepting bribe-like gifts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Some members may also be subject to Congressional or State rules!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Tree>
    <p:extLst>
      <p:ext uri="{BB962C8B-B14F-4D97-AF65-F5344CB8AC3E}">
        <p14:creationId xmlns:p14="http://schemas.microsoft.com/office/powerpoint/2010/main" val="93881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01564"/>
            <a:ext cx="10058400" cy="1450757"/>
          </a:xfrm>
        </p:spPr>
        <p:txBody>
          <a:bodyPr/>
          <a:lstStyle/>
          <a:p>
            <a:r>
              <a:rPr lang="en-US" dirty="0"/>
              <a:t>Gifts to </a:t>
            </a:r>
            <a:r>
              <a:rPr lang="en-US" dirty="0" smtClean="0"/>
              <a:t>and from Transition </a:t>
            </a:r>
            <a:r>
              <a:rPr lang="en-US" dirty="0"/>
              <a:t>Team </a:t>
            </a:r>
            <a:r>
              <a:rPr lang="en-US" dirty="0" smtClean="0"/>
              <a:t>Members, Cont.</a:t>
            </a:r>
            <a:endParaRPr lang="en-US" dirty="0"/>
          </a:p>
        </p:txBody>
      </p:sp>
      <p:sp>
        <p:nvSpPr>
          <p:cNvPr id="3" name="TextBox 2"/>
          <p:cNvSpPr txBox="1"/>
          <p:nvPr/>
        </p:nvSpPr>
        <p:spPr>
          <a:xfrm>
            <a:off x="1291771" y="1815737"/>
            <a:ext cx="9863909"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Obama-Biden Transition also limited circumstances in which transition team members could accept gifts in similar fashion to the Standards of Ethical Conduct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09" y="2743200"/>
            <a:ext cx="11143832" cy="3152271"/>
          </a:xfrm>
          <a:prstGeom prst="rect">
            <a:avLst/>
          </a:prstGeom>
          <a:ln w="38100">
            <a:solidFill>
              <a:schemeClr val="accent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
        <p:nvSpPr>
          <p:cNvPr id="8" name="Rectangle 7"/>
          <p:cNvSpPr/>
          <p:nvPr/>
        </p:nvSpPr>
        <p:spPr>
          <a:xfrm>
            <a:off x="9757332" y="3505200"/>
            <a:ext cx="1333500" cy="2413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7532" y="3778250"/>
            <a:ext cx="8559800" cy="2413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811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Proposed Subpart B Amendments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716" y="2092411"/>
            <a:ext cx="5998359" cy="35824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TextBox 2"/>
          <p:cNvSpPr txBox="1"/>
          <p:nvPr/>
        </p:nvSpPr>
        <p:spPr>
          <a:xfrm>
            <a:off x="8015417" y="2364259"/>
            <a:ext cx="3132566"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November 27, 2015</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80 Fed. Reg. 74004-74018</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First Comprehensive Amendments since 1992</a:t>
            </a:r>
          </a:p>
          <a:p>
            <a:endParaRPr lang="en-US" dirty="0"/>
          </a:p>
          <a:p>
            <a:endParaRPr lang="en-US" dirty="0" smtClean="0"/>
          </a:p>
        </p:txBody>
      </p:sp>
    </p:spTree>
    <p:extLst>
      <p:ext uri="{BB962C8B-B14F-4D97-AF65-F5344CB8AC3E}">
        <p14:creationId xmlns:p14="http://schemas.microsoft.com/office/powerpoint/2010/main" val="472963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smtClean="0">
                <a:solidFill>
                  <a:schemeClr val="accent1"/>
                </a:solidFill>
              </a:rPr>
              <a:t>Transition Team Members </a:t>
            </a:r>
            <a:endParaRPr lang="en-US" dirty="0">
              <a:solidFill>
                <a:schemeClr val="accent1"/>
              </a:solidFill>
            </a:endParaRPr>
          </a:p>
        </p:txBody>
      </p:sp>
      <p:sp>
        <p:nvSpPr>
          <p:cNvPr id="3" name="TextBox 2"/>
          <p:cNvSpPr txBox="1"/>
          <p:nvPr/>
        </p:nvSpPr>
        <p:spPr>
          <a:xfrm>
            <a:off x="1255060" y="1855694"/>
            <a:ext cx="9900620" cy="4708981"/>
          </a:xfrm>
          <a:prstGeom prst="rect">
            <a:avLst/>
          </a:prstGeom>
          <a:noFill/>
        </p:spPr>
        <p:txBody>
          <a:bodyPr wrap="square" rtlCol="0">
            <a:spAutoFit/>
          </a:bodyPr>
          <a:lstStyle/>
          <a:p>
            <a:pPr marL="342900" lvl="0" indent="-342900">
              <a:buFont typeface="Wingdings" panose="05000000000000000000" pitchFamily="2" charset="2"/>
              <a:buChar char="Ø"/>
            </a:pPr>
            <a:r>
              <a:rPr lang="en-US" sz="2000" b="1" dirty="0"/>
              <a:t>Sam is a career official with the </a:t>
            </a:r>
            <a:r>
              <a:rPr lang="en-US" sz="2000" b="1" dirty="0" smtClean="0"/>
              <a:t>Department </a:t>
            </a:r>
            <a:r>
              <a:rPr lang="en-US" sz="2000" b="1" dirty="0"/>
              <a:t>of the Navy who is also the senior transition coordinator for his agency. </a:t>
            </a:r>
            <a:endParaRPr lang="en-US" sz="2000" b="1" dirty="0" smtClean="0"/>
          </a:p>
          <a:p>
            <a:pPr marL="342900" lvl="0" indent="-342900">
              <a:buFont typeface="Wingdings" panose="05000000000000000000" pitchFamily="2" charset="2"/>
              <a:buChar char="Ø"/>
            </a:pPr>
            <a:endParaRPr lang="en-US" sz="2000" b="1" dirty="0"/>
          </a:p>
          <a:p>
            <a:pPr marL="342900" lvl="0" indent="-342900">
              <a:buFont typeface="Wingdings" panose="05000000000000000000" pitchFamily="2" charset="2"/>
              <a:buChar char="Ø"/>
            </a:pPr>
            <a:r>
              <a:rPr lang="en-US" sz="2000" b="1" dirty="0" smtClean="0"/>
              <a:t>During </a:t>
            </a:r>
            <a:r>
              <a:rPr lang="en-US" sz="2000" b="1" dirty="0"/>
              <a:t>the transition period he is tasked with interfacing with the defense </a:t>
            </a:r>
            <a:r>
              <a:rPr lang="en-US" sz="2000" b="1" dirty="0" smtClean="0"/>
              <a:t>“parachute” team from the transition, </a:t>
            </a:r>
            <a:r>
              <a:rPr lang="en-US" sz="2000" b="1" dirty="0"/>
              <a:t>and does so on </a:t>
            </a:r>
            <a:r>
              <a:rPr lang="en-US" sz="2000" b="1" dirty="0" smtClean="0"/>
              <a:t>a daily </a:t>
            </a:r>
            <a:r>
              <a:rPr lang="en-US" sz="2000" b="1" dirty="0"/>
              <a:t>basis. The transition contact he works with volunteers with the transition, but works with a major defense contractor full-time. </a:t>
            </a:r>
            <a:endParaRPr lang="en-US" sz="2000" b="1" dirty="0" smtClean="0"/>
          </a:p>
          <a:p>
            <a:pPr marL="342900" lvl="0" indent="-342900">
              <a:buFont typeface="Wingdings" panose="05000000000000000000" pitchFamily="2" charset="2"/>
              <a:buChar char="Ø"/>
            </a:pPr>
            <a:endParaRPr lang="en-US" sz="2000" b="1" dirty="0"/>
          </a:p>
          <a:p>
            <a:pPr marL="342900" lvl="0" indent="-342900">
              <a:buFont typeface="Wingdings" panose="05000000000000000000" pitchFamily="2" charset="2"/>
              <a:buChar char="Ø"/>
            </a:pPr>
            <a:r>
              <a:rPr lang="en-US" sz="2000" b="1" dirty="0" smtClean="0"/>
              <a:t>Sam </a:t>
            </a:r>
            <a:r>
              <a:rPr lang="en-US" sz="2000" b="1" dirty="0"/>
              <a:t>and the transition contact met for the first time at the </a:t>
            </a:r>
            <a:r>
              <a:rPr lang="en-US" sz="2000" b="1" dirty="0" smtClean="0"/>
              <a:t>first meeting </a:t>
            </a:r>
            <a:r>
              <a:rPr lang="en-US" sz="2000" b="1" dirty="0"/>
              <a:t>between the Department and the transition team. </a:t>
            </a:r>
            <a:endParaRPr lang="en-US" sz="2000" b="1" dirty="0" smtClean="0"/>
          </a:p>
          <a:p>
            <a:pPr marL="342900" lvl="0" indent="-342900">
              <a:buFont typeface="Wingdings" panose="05000000000000000000" pitchFamily="2" charset="2"/>
              <a:buChar char="Ø"/>
            </a:pPr>
            <a:endParaRPr lang="en-US" sz="2000" b="1" dirty="0"/>
          </a:p>
          <a:p>
            <a:pPr marL="342900" lvl="0" indent="-342900">
              <a:buFont typeface="Wingdings" panose="05000000000000000000" pitchFamily="2" charset="2"/>
              <a:buChar char="Ø"/>
            </a:pPr>
            <a:r>
              <a:rPr lang="en-US" sz="2000" b="1" dirty="0" smtClean="0"/>
              <a:t>Following </a:t>
            </a:r>
            <a:r>
              <a:rPr lang="en-US" sz="2000" b="1" dirty="0"/>
              <a:t>a tabletop exercise held at Navy offices, the transition contact offers to take Sam out to watch a basketball game at the Verizon center. </a:t>
            </a:r>
            <a:endParaRPr lang="en-US" sz="2000" b="1" dirty="0" smtClean="0"/>
          </a:p>
          <a:p>
            <a:pPr marL="342900" lvl="0" indent="-342900">
              <a:buFont typeface="Wingdings" panose="05000000000000000000" pitchFamily="2" charset="2"/>
              <a:buChar char="Ø"/>
            </a:pPr>
            <a:endParaRPr lang="en-US" sz="2000" b="1" dirty="0" smtClean="0"/>
          </a:p>
          <a:p>
            <a:pPr marL="342900" lvl="0" indent="-342900">
              <a:buFont typeface="Wingdings" panose="05000000000000000000" pitchFamily="2" charset="2"/>
              <a:buChar char="Ø"/>
            </a:pPr>
            <a:r>
              <a:rPr lang="en-US" sz="2000" b="1" dirty="0" smtClean="0"/>
              <a:t>Tickets </a:t>
            </a:r>
            <a:r>
              <a:rPr lang="en-US" sz="2000" b="1" dirty="0"/>
              <a:t>cost $70 each. Can he accept?</a:t>
            </a:r>
            <a:endParaRPr lang="en-US" sz="2000" dirty="0"/>
          </a:p>
          <a:p>
            <a:endParaRPr lang="en-US" sz="2000" dirty="0"/>
          </a:p>
        </p:txBody>
      </p:sp>
    </p:spTree>
    <p:extLst>
      <p:ext uri="{BB962C8B-B14F-4D97-AF65-F5344CB8AC3E}">
        <p14:creationId xmlns:p14="http://schemas.microsoft.com/office/powerpoint/2010/main" val="270456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Away Gifts to Outgoing Appointees</a:t>
            </a:r>
            <a:endParaRPr lang="en-US" dirty="0"/>
          </a:p>
        </p:txBody>
      </p:sp>
      <p:pic>
        <p:nvPicPr>
          <p:cNvPr id="5" name="Picture 4"/>
          <p:cNvPicPr>
            <a:picLocks noChangeAspect="1"/>
          </p:cNvPicPr>
          <p:nvPr/>
        </p:nvPicPr>
        <p:blipFill>
          <a:blip r:embed="rId2"/>
          <a:stretch>
            <a:fillRect/>
          </a:stretch>
        </p:blipFill>
        <p:spPr>
          <a:xfrm>
            <a:off x="1688285" y="2219325"/>
            <a:ext cx="2693216" cy="3400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rot="21200653">
            <a:off x="1814793" y="3042374"/>
            <a:ext cx="2473376" cy="1754326"/>
          </a:xfrm>
          <a:prstGeom prst="rect">
            <a:avLst/>
          </a:prstGeom>
          <a:solidFill>
            <a:srgbClr val="002060"/>
          </a:solidFill>
        </p:spPr>
        <p:txBody>
          <a:bodyPr wrap="square" rtlCol="0">
            <a:spAutoFit/>
          </a:bodyPr>
          <a:lstStyle/>
          <a:p>
            <a:pPr algn="ctr"/>
            <a:r>
              <a:rPr lang="en-US" dirty="0" smtClean="0">
                <a:solidFill>
                  <a:schemeClr val="bg1"/>
                </a:solidFill>
                <a:latin typeface="Lucida Handwriting" panose="03010101010101010101" pitchFamily="66" charset="0"/>
              </a:rPr>
              <a:t>You’re Invited to Say</a:t>
            </a:r>
          </a:p>
          <a:p>
            <a:pPr algn="ctr"/>
            <a:endParaRPr lang="en-US" dirty="0">
              <a:solidFill>
                <a:schemeClr val="bg1"/>
              </a:solidFill>
              <a:latin typeface="Lucida Handwriting" panose="03010101010101010101" pitchFamily="66" charset="0"/>
            </a:endParaRPr>
          </a:p>
          <a:p>
            <a:pPr algn="ctr"/>
            <a:r>
              <a:rPr lang="en-US" dirty="0" smtClean="0">
                <a:solidFill>
                  <a:schemeClr val="bg1"/>
                </a:solidFill>
                <a:latin typeface="Lucida Handwriting" panose="03010101010101010101" pitchFamily="66" charset="0"/>
              </a:rPr>
              <a:t>Goodbye!</a:t>
            </a:r>
          </a:p>
          <a:p>
            <a:pPr algn="ctr"/>
            <a:endParaRPr lang="en-US" dirty="0">
              <a:solidFill>
                <a:schemeClr val="bg1"/>
              </a:solidFill>
              <a:latin typeface="Lucida Handwriting" panose="03010101010101010101" pitchFamily="66" charset="0"/>
            </a:endParaRPr>
          </a:p>
          <a:p>
            <a:pPr algn="ctr"/>
            <a:r>
              <a:rPr lang="en-US" dirty="0" smtClean="0">
                <a:solidFill>
                  <a:schemeClr val="bg1"/>
                </a:solidFill>
                <a:latin typeface="Lucida Handwriting" panose="03010101010101010101" pitchFamily="66" charset="0"/>
              </a:rPr>
              <a:t>To the Director</a:t>
            </a:r>
            <a:endParaRPr lang="en-US" dirty="0">
              <a:solidFill>
                <a:schemeClr val="bg1"/>
              </a:solidFill>
              <a:latin typeface="Lucida Handwriting" panose="03010101010101010101" pitchFamily="66" charset="0"/>
            </a:endParaRPr>
          </a:p>
        </p:txBody>
      </p:sp>
      <p:sp>
        <p:nvSpPr>
          <p:cNvPr id="3" name="TextBox 2"/>
          <p:cNvSpPr txBox="1"/>
          <p:nvPr/>
        </p:nvSpPr>
        <p:spPr>
          <a:xfrm>
            <a:off x="5115697" y="1762872"/>
            <a:ext cx="6039984" cy="4524315"/>
          </a:xfrm>
          <a:prstGeom prst="rect">
            <a:avLst/>
          </a:prstGeom>
          <a:noFill/>
        </p:spPr>
        <p:txBody>
          <a:bodyPr wrap="square" rtlCol="0">
            <a:spAutoFit/>
          </a:bodyPr>
          <a:lstStyle/>
          <a:p>
            <a:r>
              <a:rPr lang="en-US" dirty="0" smtClean="0"/>
              <a:t>Subpart C of the Standards of Ethical Conduct, “Gifts Between Employees” will continue to apply to gifts given to outgoing appointees until they terminate Government service.</a:t>
            </a:r>
          </a:p>
          <a:p>
            <a:endParaRPr lang="en-US" dirty="0"/>
          </a:p>
          <a:p>
            <a:r>
              <a:rPr lang="en-US" b="1" dirty="0" smtClean="0"/>
              <a:t>Generally, employees may </a:t>
            </a:r>
            <a:r>
              <a:rPr lang="en-US" b="1" i="1" dirty="0" smtClean="0"/>
              <a:t>not</a:t>
            </a:r>
            <a:r>
              <a:rPr lang="en-US" i="1" dirty="0" smtClean="0"/>
              <a:t>:</a:t>
            </a:r>
          </a:p>
          <a:p>
            <a:pPr marL="285750" indent="-285750">
              <a:buFont typeface="Wingdings" panose="05000000000000000000" pitchFamily="2" charset="2"/>
              <a:buChar char="Ø"/>
            </a:pPr>
            <a:r>
              <a:rPr lang="en-US" dirty="0" smtClean="0"/>
              <a:t>Give gifts to an official superior, or </a:t>
            </a:r>
          </a:p>
          <a:p>
            <a:pPr marL="285750" indent="-285750">
              <a:buFont typeface="Wingdings" panose="05000000000000000000" pitchFamily="2" charset="2"/>
              <a:buChar char="Ø"/>
            </a:pPr>
            <a:r>
              <a:rPr lang="en-US" dirty="0"/>
              <a:t>S</a:t>
            </a:r>
            <a:r>
              <a:rPr lang="en-US" dirty="0" smtClean="0"/>
              <a:t>olicit other employees for contributions to a gift for an official superior</a:t>
            </a:r>
          </a:p>
          <a:p>
            <a:pPr marL="285750" indent="-285750">
              <a:buFont typeface="Wingdings" panose="05000000000000000000" pitchFamily="2" charset="2"/>
              <a:buChar char="Ø"/>
            </a:pPr>
            <a:endParaRPr lang="en-US" dirty="0"/>
          </a:p>
          <a:p>
            <a:r>
              <a:rPr lang="en-US" b="1" dirty="0" smtClean="0"/>
              <a:t>Exceptions:</a:t>
            </a:r>
          </a:p>
          <a:p>
            <a:pPr marL="285750" indent="-285750">
              <a:buFont typeface="Wingdings" panose="05000000000000000000" pitchFamily="2" charset="2"/>
              <a:buChar char="Ø"/>
            </a:pPr>
            <a:r>
              <a:rPr lang="en-US" dirty="0" smtClean="0"/>
              <a:t>Gifts </a:t>
            </a:r>
            <a:r>
              <a:rPr lang="en-US" b="1" i="1" dirty="0" smtClean="0"/>
              <a:t>appropriate to the occasion </a:t>
            </a:r>
            <a:r>
              <a:rPr lang="en-US" dirty="0" smtClean="0"/>
              <a:t>upon termination of the </a:t>
            </a:r>
            <a:r>
              <a:rPr lang="en-US" dirty="0"/>
              <a:t>s</a:t>
            </a:r>
            <a:r>
              <a:rPr lang="en-US" dirty="0" smtClean="0"/>
              <a:t>uperior-subordinate relationship </a:t>
            </a:r>
          </a:p>
          <a:p>
            <a:pPr marL="285750" indent="-285750">
              <a:buFont typeface="Wingdings" panose="05000000000000000000" pitchFamily="2" charset="2"/>
              <a:buChar char="Ø"/>
            </a:pPr>
            <a:r>
              <a:rPr lang="en-US" dirty="0" smtClean="0"/>
              <a:t>May solicit </a:t>
            </a:r>
            <a:r>
              <a:rPr lang="en-US" b="1" i="1" dirty="0" smtClean="0"/>
              <a:t>voluntary contributions </a:t>
            </a:r>
            <a:r>
              <a:rPr lang="en-US" dirty="0" smtClean="0"/>
              <a:t>of </a:t>
            </a:r>
            <a:r>
              <a:rPr lang="en-US" b="1" i="1" dirty="0" smtClean="0"/>
              <a:t>nominal value </a:t>
            </a:r>
            <a:r>
              <a:rPr lang="en-US" dirty="0" smtClean="0"/>
              <a:t>for appropriate gifts to superior terminating</a:t>
            </a:r>
          </a:p>
          <a:p>
            <a:pPr marL="285750" indent="-285750">
              <a:buFont typeface="Wingdings" panose="05000000000000000000" pitchFamily="2" charset="2"/>
              <a:buChar char="Ø"/>
            </a:pPr>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Tree>
    <p:extLst>
      <p:ext uri="{BB962C8B-B14F-4D97-AF65-F5344CB8AC3E}">
        <p14:creationId xmlns:p14="http://schemas.microsoft.com/office/powerpoint/2010/main" val="1031875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smtClean="0">
                <a:solidFill>
                  <a:schemeClr val="accent1"/>
                </a:solidFill>
              </a:rPr>
              <a:t>Outgoing Appointees</a:t>
            </a:r>
            <a:endParaRPr lang="en-US" dirty="0">
              <a:solidFill>
                <a:schemeClr val="accent1"/>
              </a:solidFill>
            </a:endParaRPr>
          </a:p>
        </p:txBody>
      </p:sp>
      <p:sp>
        <p:nvSpPr>
          <p:cNvPr id="3" name="TextBox 2"/>
          <p:cNvSpPr txBox="1"/>
          <p:nvPr/>
        </p:nvSpPr>
        <p:spPr>
          <a:xfrm>
            <a:off x="1407460" y="1818042"/>
            <a:ext cx="9900620" cy="3785652"/>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smtClean="0"/>
              <a:t>Naomi </a:t>
            </a:r>
            <a:r>
              <a:rPr lang="en-US" sz="2000" b="1" dirty="0"/>
              <a:t>works at the Department of Health and Human Services. She entered into Government service in 2010, and has worked under the same </a:t>
            </a:r>
            <a:r>
              <a:rPr lang="en-US" sz="2000" b="1" dirty="0" smtClean="0"/>
              <a:t>supervisor, Antonia, </a:t>
            </a:r>
            <a:r>
              <a:rPr lang="en-US" sz="2000" b="1" dirty="0"/>
              <a:t>since she began. </a:t>
            </a:r>
            <a:r>
              <a:rPr lang="en-US" sz="2000" b="1" dirty="0" smtClean="0"/>
              <a:t>Antonia has </a:t>
            </a:r>
            <a:r>
              <a:rPr lang="en-US" sz="2000" b="1" dirty="0"/>
              <a:t>decided to leave after the transition to seek </a:t>
            </a:r>
            <a:r>
              <a:rPr lang="en-US" sz="2000" b="1" dirty="0" smtClean="0"/>
              <a:t>employment </a:t>
            </a:r>
            <a:r>
              <a:rPr lang="en-US" sz="2000" b="1" dirty="0"/>
              <a:t>in the private sector. Naomi would like to buy </a:t>
            </a:r>
            <a:r>
              <a:rPr lang="en-US" sz="2000" b="1" dirty="0" smtClean="0"/>
              <a:t>Antonia a </a:t>
            </a:r>
            <a:r>
              <a:rPr lang="en-US" sz="2000" b="1" dirty="0"/>
              <a:t>gift. Which of the three gifts below would be </a:t>
            </a:r>
            <a:r>
              <a:rPr lang="en-US" sz="2000" b="1" dirty="0" smtClean="0"/>
              <a:t>most appropriate</a:t>
            </a:r>
            <a:r>
              <a:rPr lang="en-US" sz="2000" b="1" dirty="0"/>
              <a:t>?</a:t>
            </a:r>
            <a:endParaRPr lang="en-US" sz="2000" dirty="0"/>
          </a:p>
          <a:p>
            <a:r>
              <a:rPr lang="en-US" sz="2000" b="1" dirty="0"/>
              <a:t> </a:t>
            </a:r>
            <a:endParaRPr lang="en-US" sz="2000" dirty="0"/>
          </a:p>
          <a:p>
            <a:pPr marL="914400" lvl="1" indent="-457200">
              <a:buFont typeface="Wingdings" panose="05000000000000000000" pitchFamily="2" charset="2"/>
              <a:buChar char="Ø"/>
            </a:pPr>
            <a:r>
              <a:rPr lang="en-US" sz="2000" b="1" dirty="0"/>
              <a:t>A three-day resort vacation at a well-known resort located in southern Florida</a:t>
            </a:r>
            <a:r>
              <a:rPr lang="en-US" sz="2000" b="1" dirty="0" smtClean="0"/>
              <a:t>?</a:t>
            </a:r>
          </a:p>
          <a:p>
            <a:pPr marL="800100" lvl="1" indent="-342900">
              <a:buFont typeface="Wingdings" panose="05000000000000000000" pitchFamily="2" charset="2"/>
              <a:buChar char="Ø"/>
            </a:pPr>
            <a:endParaRPr lang="en-US" sz="2000" dirty="0"/>
          </a:p>
          <a:p>
            <a:pPr marL="914400" lvl="1" indent="-457200">
              <a:buFont typeface="Wingdings" panose="05000000000000000000" pitchFamily="2" charset="2"/>
              <a:buChar char="Ø"/>
            </a:pPr>
            <a:r>
              <a:rPr lang="en-US" sz="2000" b="1" dirty="0"/>
              <a:t>A $700 dollar bottle of champagne, purchased solely by Naomi</a:t>
            </a:r>
            <a:r>
              <a:rPr lang="en-US" sz="2000" b="1" dirty="0" smtClean="0"/>
              <a:t>?</a:t>
            </a:r>
          </a:p>
          <a:p>
            <a:pPr marL="800100" lvl="1" indent="-342900">
              <a:buFont typeface="Wingdings" panose="05000000000000000000" pitchFamily="2" charset="2"/>
              <a:buChar char="Ø"/>
            </a:pPr>
            <a:endParaRPr lang="en-US" sz="2000" dirty="0"/>
          </a:p>
          <a:p>
            <a:pPr marL="914400" lvl="1" indent="-457200">
              <a:buFont typeface="Wingdings" panose="05000000000000000000" pitchFamily="2" charset="2"/>
              <a:buChar char="Ø"/>
            </a:pPr>
            <a:r>
              <a:rPr lang="en-US" sz="2000" b="1" dirty="0"/>
              <a:t>A $50 day-spa gift certificate to a local masseuse?</a:t>
            </a:r>
            <a:endParaRPr lang="en-US" sz="2000" dirty="0"/>
          </a:p>
          <a:p>
            <a:endParaRPr lang="en-US" sz="2000" dirty="0"/>
          </a:p>
        </p:txBody>
      </p:sp>
    </p:spTree>
    <p:extLst>
      <p:ext uri="{BB962C8B-B14F-4D97-AF65-F5344CB8AC3E}">
        <p14:creationId xmlns:p14="http://schemas.microsoft.com/office/powerpoint/2010/main" val="35687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 to and from Pre-Confirmation </a:t>
            </a:r>
            <a:r>
              <a:rPr lang="en-US" dirty="0" smtClean="0"/>
              <a:t>Nominees</a:t>
            </a:r>
            <a:endParaRPr lang="en-US" dirty="0"/>
          </a:p>
        </p:txBody>
      </p:sp>
      <p:sp>
        <p:nvSpPr>
          <p:cNvPr id="3" name="TextBox 2"/>
          <p:cNvSpPr txBox="1"/>
          <p:nvPr/>
        </p:nvSpPr>
        <p:spPr>
          <a:xfrm>
            <a:off x="1222130" y="1837235"/>
            <a:ext cx="6884378" cy="4247317"/>
          </a:xfrm>
          <a:prstGeom prst="rect">
            <a:avLst/>
          </a:prstGeom>
          <a:noFill/>
        </p:spPr>
        <p:txBody>
          <a:bodyPr wrap="square" rtlCol="0">
            <a:spAutoFit/>
          </a:bodyPr>
          <a:lstStyle/>
          <a:p>
            <a:r>
              <a:rPr lang="en-US" dirty="0" smtClean="0"/>
              <a:t>Nominees may have lag time between nomination and appointment. </a:t>
            </a:r>
          </a:p>
          <a:p>
            <a:endParaRPr lang="en-US" dirty="0"/>
          </a:p>
          <a:p>
            <a:pPr marL="285750" indent="-285750">
              <a:buFont typeface="Wingdings" panose="05000000000000000000" pitchFamily="2" charset="2"/>
              <a:buChar char="Ø"/>
            </a:pPr>
            <a:r>
              <a:rPr lang="en-US" u="sng" dirty="0" smtClean="0"/>
              <a:t>If not in a Federal position during pendency</a:t>
            </a:r>
            <a:r>
              <a:rPr lang="en-US" dirty="0" smtClean="0"/>
              <a:t>=</a:t>
            </a:r>
          </a:p>
          <a:p>
            <a:r>
              <a:rPr lang="en-US" dirty="0" smtClean="0"/>
              <a:t>      Gifts analyzed under Subpart B</a:t>
            </a:r>
          </a:p>
          <a:p>
            <a:endParaRPr lang="en-US" dirty="0" smtClean="0"/>
          </a:p>
          <a:p>
            <a:pPr marL="285750" indent="-285750">
              <a:buFont typeface="Wingdings" panose="05000000000000000000" pitchFamily="2" charset="2"/>
              <a:buChar char="Ø"/>
            </a:pPr>
            <a:r>
              <a:rPr lang="en-US" u="sng" dirty="0" smtClean="0"/>
              <a:t>If in a Federal position during pendency</a:t>
            </a:r>
            <a:r>
              <a:rPr lang="en-US" dirty="0" smtClean="0"/>
              <a:t>= </a:t>
            </a:r>
          </a:p>
          <a:p>
            <a:r>
              <a:rPr lang="en-US" dirty="0"/>
              <a:t> </a:t>
            </a:r>
            <a:r>
              <a:rPr lang="en-US" dirty="0" smtClean="0"/>
              <a:t>     Gifts </a:t>
            </a:r>
            <a:r>
              <a:rPr lang="en-US" dirty="0"/>
              <a:t>analyzed under </a:t>
            </a:r>
            <a:r>
              <a:rPr lang="en-US" dirty="0" smtClean="0"/>
              <a:t>Subpart C</a:t>
            </a:r>
          </a:p>
          <a:p>
            <a:endParaRPr lang="en-US" dirty="0"/>
          </a:p>
          <a:p>
            <a:r>
              <a:rPr lang="en-US" dirty="0" smtClean="0"/>
              <a:t>Provided OPM criteria are met, expert and </a:t>
            </a:r>
            <a:r>
              <a:rPr lang="en-US" dirty="0"/>
              <a:t>consultant appointments </a:t>
            </a:r>
            <a:r>
              <a:rPr lang="en-US" dirty="0" smtClean="0"/>
              <a:t>        (5 U.S.C. 3109) may </a:t>
            </a:r>
            <a:r>
              <a:rPr lang="en-US" dirty="0"/>
              <a:t>be used </a:t>
            </a:r>
            <a:r>
              <a:rPr lang="en-US" dirty="0" smtClean="0"/>
              <a:t>for:</a:t>
            </a:r>
          </a:p>
          <a:p>
            <a:r>
              <a:rPr lang="en-US" dirty="0" smtClean="0"/>
              <a:t> </a:t>
            </a:r>
          </a:p>
          <a:p>
            <a:pPr marL="285750" indent="-285750">
              <a:buFont typeface="Wingdings" panose="05000000000000000000" pitchFamily="2" charset="2"/>
              <a:buChar char="Ø"/>
            </a:pPr>
            <a:r>
              <a:rPr lang="en-US" dirty="0"/>
              <a:t>I</a:t>
            </a:r>
            <a:r>
              <a:rPr lang="en-US" dirty="0" smtClean="0"/>
              <a:t>ndividuals </a:t>
            </a:r>
            <a:r>
              <a:rPr lang="en-US" dirty="0"/>
              <a:t>who have been nominated by the President, but not </a:t>
            </a:r>
            <a:r>
              <a:rPr lang="en-US" dirty="0" smtClean="0"/>
              <a:t>yet confirmed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a:t>
            </a:r>
            <a:r>
              <a:rPr lang="en-US" dirty="0" smtClean="0"/>
              <a:t>ndividuals </a:t>
            </a:r>
            <a:r>
              <a:rPr lang="en-US" dirty="0"/>
              <a:t>whose permanent excepted appointments are in process</a:t>
            </a:r>
            <a:r>
              <a:rPr lang="en-US" dirty="0" smtClean="0"/>
              <a:t>.</a:t>
            </a:r>
          </a:p>
        </p:txBody>
      </p:sp>
      <p:pic>
        <p:nvPicPr>
          <p:cNvPr id="1026" name="Picture 2" descr="https://upload.wikimedia.org/wikipedia/commons/d/d9/US_House_Committ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9554" y="1837235"/>
            <a:ext cx="2416126" cy="22297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39554" y="4157209"/>
            <a:ext cx="241612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Average </a:t>
            </a:r>
            <a:r>
              <a:rPr lang="en-US" sz="1400" dirty="0" smtClean="0"/>
              <a:t>days </a:t>
            </a:r>
            <a:r>
              <a:rPr lang="en-US" sz="1400" dirty="0"/>
              <a:t>between nomination and confirmation </a:t>
            </a:r>
            <a:r>
              <a:rPr lang="en-US" sz="1400" dirty="0" smtClean="0"/>
              <a:t>of appointees nominated during first year:  </a:t>
            </a:r>
          </a:p>
          <a:p>
            <a:endParaRPr lang="en-US" sz="1400" dirty="0" smtClean="0"/>
          </a:p>
          <a:p>
            <a:pPr marL="285750" indent="-285750">
              <a:buFont typeface="Wingdings" panose="05000000000000000000" pitchFamily="2" charset="2"/>
              <a:buChar char="Ø"/>
            </a:pPr>
            <a:r>
              <a:rPr lang="en-US" sz="1400" dirty="0" smtClean="0"/>
              <a:t>President </a:t>
            </a:r>
            <a:r>
              <a:rPr lang="en-US" sz="1400" dirty="0"/>
              <a:t>Obama (60.8</a:t>
            </a:r>
            <a:r>
              <a:rPr lang="en-US" sz="1400" dirty="0" smtClean="0"/>
              <a:t>)</a:t>
            </a:r>
          </a:p>
          <a:p>
            <a:pPr marL="285750" indent="-285750">
              <a:buFont typeface="Wingdings" panose="05000000000000000000" pitchFamily="2" charset="2"/>
              <a:buChar char="Ø"/>
            </a:pPr>
            <a:r>
              <a:rPr lang="en-US" sz="1400" dirty="0" smtClean="0"/>
              <a:t>President Bush (</a:t>
            </a:r>
            <a:r>
              <a:rPr lang="en-US" sz="1400" dirty="0"/>
              <a:t>57.9</a:t>
            </a:r>
            <a:r>
              <a:rPr lang="en-US" sz="1400" dirty="0" smtClean="0"/>
              <a:t>)</a:t>
            </a:r>
          </a:p>
          <a:p>
            <a:pPr marL="285750" indent="-285750">
              <a:buFont typeface="Wingdings" panose="05000000000000000000" pitchFamily="2" charset="2"/>
              <a:buChar char="Ø"/>
            </a:pPr>
            <a:r>
              <a:rPr lang="en-US" sz="1400" dirty="0" smtClean="0"/>
              <a:t>President </a:t>
            </a:r>
            <a:r>
              <a:rPr lang="en-US" sz="1400" dirty="0"/>
              <a:t>Clinton (48.9</a:t>
            </a:r>
            <a:r>
              <a:rPr lang="en-US" sz="1400" dirty="0" smtClean="0"/>
              <a:t>)</a:t>
            </a:r>
            <a:endParaRPr lang="en-US" sz="1400" dirty="0"/>
          </a:p>
          <a:p>
            <a:endParaRPr lang="en-US" sz="1400" dirty="0"/>
          </a:p>
        </p:txBody>
      </p:sp>
    </p:spTree>
    <p:extLst>
      <p:ext uri="{BB962C8B-B14F-4D97-AF65-F5344CB8AC3E}">
        <p14:creationId xmlns:p14="http://schemas.microsoft.com/office/powerpoint/2010/main" val="1752700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smtClean="0">
                <a:solidFill>
                  <a:schemeClr val="accent1"/>
                </a:solidFill>
              </a:rPr>
              <a:t>Pre-Confirmation Nominees</a:t>
            </a:r>
            <a:endParaRPr lang="en-US" dirty="0">
              <a:solidFill>
                <a:schemeClr val="accent1"/>
              </a:solidFill>
            </a:endParaRPr>
          </a:p>
        </p:txBody>
      </p:sp>
      <p:sp>
        <p:nvSpPr>
          <p:cNvPr id="3" name="TextBox 2"/>
          <p:cNvSpPr txBox="1"/>
          <p:nvPr/>
        </p:nvSpPr>
        <p:spPr>
          <a:xfrm>
            <a:off x="1255060" y="1855694"/>
            <a:ext cx="9900620" cy="3785652"/>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err="1"/>
              <a:t>Arun</a:t>
            </a:r>
            <a:r>
              <a:rPr lang="en-US" sz="2000" b="1" dirty="0"/>
              <a:t> is a career SES with the Department of Energy. </a:t>
            </a:r>
            <a:endParaRPr lang="en-US" sz="2000" b="1" dirty="0" smtClean="0"/>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smtClean="0"/>
              <a:t>Recently</a:t>
            </a:r>
            <a:r>
              <a:rPr lang="en-US" sz="2000" b="1" dirty="0"/>
              <a:t>, the new President nominated Sally to be Director for the Office of Science, a position requiring Senate </a:t>
            </a:r>
            <a:r>
              <a:rPr lang="en-US" sz="2000" b="1" dirty="0" smtClean="0"/>
              <a:t>confirmation</a:t>
            </a:r>
            <a:r>
              <a:rPr lang="en-US" sz="2000" b="1" dirty="0"/>
              <a:t>. </a:t>
            </a:r>
            <a:endParaRPr lang="en-US" sz="2000" b="1" dirty="0" smtClean="0"/>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smtClean="0"/>
              <a:t>Sally </a:t>
            </a:r>
            <a:r>
              <a:rPr lang="en-US" sz="2000" b="1" dirty="0"/>
              <a:t>and </a:t>
            </a:r>
            <a:r>
              <a:rPr lang="en-US" sz="2000" b="1" dirty="0" err="1"/>
              <a:t>Arun</a:t>
            </a:r>
            <a:r>
              <a:rPr lang="en-US" sz="2000" b="1" dirty="0"/>
              <a:t> went to college together, but haven’t spoken for many years. </a:t>
            </a:r>
            <a:endParaRPr lang="en-US" sz="2000" b="1" dirty="0" smtClean="0"/>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smtClean="0"/>
              <a:t>Sally </a:t>
            </a:r>
            <a:r>
              <a:rPr lang="en-US" sz="2000" b="1" dirty="0"/>
              <a:t>is expected to be confirmed quickly, but until she is confirmed the Department of Energy has determined that she meets the criteria of an expert under 5 U.S.C. § 3109, and has contracted for her to encumber a temporary position with the Office of Science. </a:t>
            </a:r>
            <a:endParaRPr lang="en-US" sz="2000" b="1" dirty="0" smtClean="0"/>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err="1" smtClean="0"/>
              <a:t>Arun</a:t>
            </a:r>
            <a:r>
              <a:rPr lang="en-US" sz="2000" b="1" dirty="0" smtClean="0"/>
              <a:t> </a:t>
            </a:r>
            <a:r>
              <a:rPr lang="en-US" sz="2000" b="1" dirty="0"/>
              <a:t>would like to take Sally out to celebrate her nomination. Can he?</a:t>
            </a:r>
            <a:endParaRPr lang="en-US" sz="2000" dirty="0"/>
          </a:p>
        </p:txBody>
      </p:sp>
    </p:spTree>
    <p:extLst>
      <p:ext uri="{BB962C8B-B14F-4D97-AF65-F5344CB8AC3E}">
        <p14:creationId xmlns:p14="http://schemas.microsoft.com/office/powerpoint/2010/main" val="346269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Gifts </a:t>
            </a:r>
            <a:r>
              <a:rPr lang="en-US" dirty="0" smtClean="0"/>
              <a:t>to </a:t>
            </a:r>
            <a:r>
              <a:rPr lang="en-US" dirty="0" smtClean="0"/>
              <a:t>New Appointees &amp; Swearing-In Parties</a:t>
            </a:r>
            <a:endParaRPr lang="en-US" dirty="0"/>
          </a:p>
        </p:txBody>
      </p:sp>
      <p:pic>
        <p:nvPicPr>
          <p:cNvPr id="3" name="Picture 2"/>
          <p:cNvPicPr>
            <a:picLocks noChangeAspect="1"/>
          </p:cNvPicPr>
          <p:nvPr/>
        </p:nvPicPr>
        <p:blipFill>
          <a:blip r:embed="rId2"/>
          <a:stretch>
            <a:fillRect/>
          </a:stretch>
        </p:blipFill>
        <p:spPr>
          <a:xfrm>
            <a:off x="6638925" y="2386012"/>
            <a:ext cx="3924300" cy="3437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1097280" y="1788082"/>
            <a:ext cx="5352947" cy="4524315"/>
          </a:xfrm>
          <a:prstGeom prst="rect">
            <a:avLst/>
          </a:prstGeom>
        </p:spPr>
        <p:txBody>
          <a:bodyPr wrap="square">
            <a:spAutoFit/>
          </a:bodyPr>
          <a:lstStyle/>
          <a:p>
            <a:r>
              <a:rPr lang="en-US" dirty="0"/>
              <a:t>Subpart C </a:t>
            </a:r>
            <a:r>
              <a:rPr lang="en-US" dirty="0" smtClean="0"/>
              <a:t>will apply to incoming appointees at the time they enter upon the duties of their office (i.e. time they begin to accrue their salary). 26 O.L.C. Op. 32 (2002)</a:t>
            </a:r>
            <a:endParaRPr lang="en-US" dirty="0"/>
          </a:p>
          <a:p>
            <a:endParaRPr lang="en-US" dirty="0"/>
          </a:p>
          <a:p>
            <a:r>
              <a:rPr lang="en-US" u="sng" dirty="0" smtClean="0"/>
              <a:t>Because</a:t>
            </a:r>
            <a:r>
              <a:rPr lang="en-US" i="1" u="sng" dirty="0" smtClean="0"/>
              <a:t> not </a:t>
            </a:r>
            <a:r>
              <a:rPr lang="en-US" u="sng" dirty="0" smtClean="0"/>
              <a:t>a termination of superior-subordinate relationship, only: </a:t>
            </a:r>
            <a:endParaRPr lang="en-US" u="sng" dirty="0"/>
          </a:p>
          <a:p>
            <a:pPr marL="285750" indent="-285750">
              <a:buFont typeface="Wingdings" panose="05000000000000000000" pitchFamily="2" charset="2"/>
              <a:buChar char="Ø"/>
            </a:pPr>
            <a:r>
              <a:rPr lang="en-US" dirty="0"/>
              <a:t>Non-cash gift of $10 or less</a:t>
            </a:r>
          </a:p>
          <a:p>
            <a:pPr marL="285750" indent="-285750">
              <a:buFont typeface="Wingdings" panose="05000000000000000000" pitchFamily="2" charset="2"/>
              <a:buChar char="Ø"/>
            </a:pPr>
            <a:r>
              <a:rPr lang="en-US" dirty="0"/>
              <a:t>Items, such as food, shared among employees</a:t>
            </a:r>
          </a:p>
          <a:p>
            <a:pPr marL="285750" indent="-285750">
              <a:buFont typeface="Wingdings" panose="05000000000000000000" pitchFamily="2" charset="2"/>
              <a:buChar char="Ø"/>
            </a:pPr>
            <a:endParaRPr lang="en-US" dirty="0"/>
          </a:p>
          <a:p>
            <a:r>
              <a:rPr lang="en-US" u="sng" dirty="0" smtClean="0"/>
              <a:t>Sometimes agency wants to throw party:</a:t>
            </a:r>
          </a:p>
          <a:p>
            <a:pPr marL="285750" indent="-285750">
              <a:buFont typeface="Wingdings" panose="05000000000000000000" pitchFamily="2" charset="2"/>
              <a:buChar char="Ø"/>
            </a:pPr>
            <a:r>
              <a:rPr lang="en-US" dirty="0" smtClean="0"/>
              <a:t>Appropriations (normally can’t use appropriations for free food and entertainment in duty station)</a:t>
            </a:r>
          </a:p>
          <a:p>
            <a:endParaRPr lang="en-US" b="1" dirty="0"/>
          </a:p>
          <a:p>
            <a:r>
              <a:rPr lang="en-US" u="sng" dirty="0" smtClean="0"/>
              <a:t>Sometimes former employer wants to provide funds:</a:t>
            </a:r>
          </a:p>
          <a:p>
            <a:pPr marL="285750" indent="-285750">
              <a:buFont typeface="Wingdings" panose="05000000000000000000" pitchFamily="2" charset="2"/>
              <a:buChar char="Ø"/>
            </a:pPr>
            <a:r>
              <a:rPr lang="en-US" dirty="0" smtClean="0"/>
              <a:t>Appropriations (agency gift acceptance)</a:t>
            </a:r>
          </a:p>
          <a:p>
            <a:pPr marL="285750" indent="-285750">
              <a:buFont typeface="Wingdings" panose="05000000000000000000" pitchFamily="2" charset="2"/>
              <a:buChar char="Ø"/>
            </a:pPr>
            <a:r>
              <a:rPr lang="en-US" dirty="0" smtClean="0"/>
              <a:t>2635 Subpart B</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Tree>
    <p:extLst>
      <p:ext uri="{BB962C8B-B14F-4D97-AF65-F5344CB8AC3E}">
        <p14:creationId xmlns:p14="http://schemas.microsoft.com/office/powerpoint/2010/main" val="1542307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Gifts: OGE Form 278e &amp; 450</a:t>
            </a:r>
          </a:p>
        </p:txBody>
      </p:sp>
      <p:pic>
        <p:nvPicPr>
          <p:cNvPr id="5" name="Picture 4"/>
          <p:cNvPicPr/>
          <p:nvPr/>
        </p:nvPicPr>
        <p:blipFill rotWithShape="1">
          <a:blip r:embed="rId2"/>
          <a:srcRect l="16249" t="14569" r="-1" b="5152"/>
          <a:stretch/>
        </p:blipFill>
        <p:spPr bwMode="auto">
          <a:xfrm>
            <a:off x="994995" y="2080260"/>
            <a:ext cx="3154973" cy="2419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TextBox 5"/>
          <p:cNvSpPr txBox="1"/>
          <p:nvPr/>
        </p:nvSpPr>
        <p:spPr>
          <a:xfrm>
            <a:off x="6553200" y="2080260"/>
            <a:ext cx="4953000" cy="4247317"/>
          </a:xfrm>
          <a:prstGeom prst="rect">
            <a:avLst/>
          </a:prstGeom>
          <a:noFill/>
        </p:spPr>
        <p:txBody>
          <a:bodyPr wrap="square" rtlCol="0">
            <a:spAutoFit/>
          </a:bodyPr>
          <a:lstStyle/>
          <a:p>
            <a:r>
              <a:rPr lang="en-US" smtClean="0"/>
              <a:t>278e </a:t>
            </a:r>
            <a:r>
              <a:rPr lang="en-US" dirty="0" smtClean="0"/>
              <a:t>&amp; 450 Filers: </a:t>
            </a:r>
          </a:p>
          <a:p>
            <a:r>
              <a:rPr lang="en-US" dirty="0" smtClean="0"/>
              <a:t>Received a gift over the threshold</a:t>
            </a:r>
            <a:r>
              <a:rPr lang="en-US" dirty="0"/>
              <a:t>? </a:t>
            </a:r>
            <a:r>
              <a:rPr lang="en-US" b="1" u="sng" dirty="0"/>
              <a:t>REPORT!</a:t>
            </a:r>
          </a:p>
          <a:p>
            <a:r>
              <a:rPr lang="en-US" dirty="0" smtClean="0"/>
              <a:t>($375 per source, not including gifts $150 or less)</a:t>
            </a:r>
          </a:p>
          <a:p>
            <a:endParaRPr lang="en-US" dirty="0"/>
          </a:p>
          <a:p>
            <a:r>
              <a:rPr lang="en-US" u="sng" dirty="0" smtClean="0"/>
              <a:t>U.S. v. Joseph McCloskey</a:t>
            </a:r>
          </a:p>
          <a:p>
            <a:endParaRPr lang="en-US" u="sng" dirty="0" smtClean="0"/>
          </a:p>
          <a:p>
            <a:pPr marL="285750" indent="-285750">
              <a:buFont typeface="Wingdings" panose="05000000000000000000" pitchFamily="2" charset="2"/>
              <a:buChar char="Ø"/>
            </a:pPr>
            <a:r>
              <a:rPr lang="en-US" dirty="0" smtClean="0"/>
              <a:t>Filer didn’t report gifts from CEO of prohibited source, including tickets to inaugural event, on his OGE Form 450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t>Charged with violating 18 U.S.C. 1018 (false certification) &amp; sentenced to 12 months probation, and a $1,000 fine.</a:t>
            </a:r>
          </a:p>
          <a:p>
            <a:pPr marL="285750" indent="-285750">
              <a:buFont typeface="Wingdings" panose="05000000000000000000" pitchFamily="2" charset="2"/>
              <a:buChar char="Ø"/>
            </a:pPr>
            <a:endParaRPr lang="en-US" dirty="0"/>
          </a:p>
          <a:p>
            <a:r>
              <a:rPr lang="en-US" i="1" dirty="0" smtClean="0"/>
              <a:t>See</a:t>
            </a:r>
            <a:r>
              <a:rPr lang="en-US" dirty="0" smtClean="0"/>
              <a:t> OGE LA-11-08</a:t>
            </a:r>
            <a:endParaRPr lang="en-US" dirty="0"/>
          </a:p>
        </p:txBody>
      </p:sp>
      <p:pic>
        <p:nvPicPr>
          <p:cNvPr id="7" name="Picture 6"/>
          <p:cNvPicPr/>
          <p:nvPr/>
        </p:nvPicPr>
        <p:blipFill rotWithShape="1">
          <a:blip r:embed="rId3"/>
          <a:srcRect l="2588" t="29151" r="2949" b="20748"/>
          <a:stretch/>
        </p:blipFill>
        <p:spPr bwMode="auto">
          <a:xfrm>
            <a:off x="2375681" y="3671666"/>
            <a:ext cx="3548575" cy="2266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Tree>
    <p:extLst>
      <p:ext uri="{BB962C8B-B14F-4D97-AF65-F5344CB8AC3E}">
        <p14:creationId xmlns:p14="http://schemas.microsoft.com/office/powerpoint/2010/main" val="1096017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0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Tree>
    <p:extLst>
      <p:ext uri="{BB962C8B-B14F-4D97-AF65-F5344CB8AC3E}">
        <p14:creationId xmlns:p14="http://schemas.microsoft.com/office/powerpoint/2010/main" val="2077356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
        <p:nvSpPr>
          <p:cNvPr id="5" name="Title 4"/>
          <p:cNvSpPr>
            <a:spLocks noGrp="1"/>
          </p:cNvSpPr>
          <p:nvPr>
            <p:ph type="title"/>
          </p:nvPr>
        </p:nvSpPr>
        <p:spPr/>
        <p:txBody>
          <a:bodyPr/>
          <a:lstStyle/>
          <a:p>
            <a:r>
              <a:rPr lang="en-US" dirty="0" smtClean="0"/>
              <a:t>Proposed Regulation: Timeline</a:t>
            </a:r>
            <a:endParaRPr lang="en-US" dirty="0"/>
          </a:p>
        </p:txBody>
      </p:sp>
      <p:sp>
        <p:nvSpPr>
          <p:cNvPr id="2" name="TextBox 1"/>
          <p:cNvSpPr txBox="1"/>
          <p:nvPr/>
        </p:nvSpPr>
        <p:spPr>
          <a:xfrm>
            <a:off x="1283855" y="2087418"/>
            <a:ext cx="184731" cy="369332"/>
          </a:xfrm>
          <a:prstGeom prst="rect">
            <a:avLst/>
          </a:prstGeom>
          <a:noFill/>
        </p:spPr>
        <p:txBody>
          <a:bodyPr wrap="none" rtlCol="0">
            <a:spAutoFit/>
          </a:bodyPr>
          <a:lstStyle/>
          <a:p>
            <a:endParaRPr lang="en-US" dirty="0"/>
          </a:p>
        </p:txBody>
      </p:sp>
      <p:graphicFrame>
        <p:nvGraphicFramePr>
          <p:cNvPr id="52" name="Diagram 51"/>
          <p:cNvGraphicFramePr/>
          <p:nvPr>
            <p:extLst>
              <p:ext uri="{D42A27DB-BD31-4B8C-83A1-F6EECF244321}">
                <p14:modId xmlns:p14="http://schemas.microsoft.com/office/powerpoint/2010/main" val="2816514182"/>
              </p:ext>
            </p:extLst>
          </p:nvPr>
        </p:nvGraphicFramePr>
        <p:xfrm>
          <a:off x="528252" y="817296"/>
          <a:ext cx="11153004" cy="3278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4" name="TextBox 73"/>
          <p:cNvSpPr txBox="1"/>
          <p:nvPr/>
        </p:nvSpPr>
        <p:spPr>
          <a:xfrm>
            <a:off x="4790449" y="1861324"/>
            <a:ext cx="3689063" cy="276999"/>
          </a:xfrm>
          <a:prstGeom prst="rect">
            <a:avLst/>
          </a:prstGeom>
          <a:solidFill>
            <a:schemeClr val="accent2">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b="1" u="sng" dirty="0" smtClean="0">
                <a:solidFill>
                  <a:schemeClr val="tx1">
                    <a:lumMod val="75000"/>
                    <a:lumOff val="25000"/>
                  </a:schemeClr>
                </a:solidFill>
              </a:rPr>
              <a:t>2015</a:t>
            </a:r>
            <a:endParaRPr lang="en-US" sz="1200" b="1" u="sng" dirty="0">
              <a:solidFill>
                <a:schemeClr val="tx1">
                  <a:lumMod val="75000"/>
                  <a:lumOff val="25000"/>
                </a:schemeClr>
              </a:solidFill>
            </a:endParaRPr>
          </a:p>
        </p:txBody>
      </p:sp>
      <p:sp>
        <p:nvSpPr>
          <p:cNvPr id="75" name="TextBox 74"/>
          <p:cNvSpPr txBox="1"/>
          <p:nvPr/>
        </p:nvSpPr>
        <p:spPr>
          <a:xfrm>
            <a:off x="8682682" y="1861324"/>
            <a:ext cx="2842053" cy="276999"/>
          </a:xfrm>
          <a:prstGeom prst="rect">
            <a:avLst/>
          </a:prstGeom>
          <a:solidFill>
            <a:schemeClr val="accent2">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b="1" u="sng" dirty="0" smtClean="0">
                <a:solidFill>
                  <a:schemeClr val="tx1">
                    <a:lumMod val="75000"/>
                    <a:lumOff val="25000"/>
                  </a:schemeClr>
                </a:solidFill>
              </a:rPr>
              <a:t>2016</a:t>
            </a:r>
            <a:endParaRPr lang="en-US" sz="1200" b="1" u="sng" dirty="0">
              <a:solidFill>
                <a:schemeClr val="tx1">
                  <a:lumMod val="75000"/>
                  <a:lumOff val="25000"/>
                </a:schemeClr>
              </a:solidFill>
            </a:endParaRPr>
          </a:p>
        </p:txBody>
      </p:sp>
      <p:sp>
        <p:nvSpPr>
          <p:cNvPr id="76" name="TextBox 75"/>
          <p:cNvSpPr txBox="1"/>
          <p:nvPr/>
        </p:nvSpPr>
        <p:spPr>
          <a:xfrm>
            <a:off x="657500" y="3283247"/>
            <a:ext cx="531895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u="sng" dirty="0" smtClean="0"/>
              <a:t>(1) Feb 2014</a:t>
            </a:r>
            <a:r>
              <a:rPr lang="en-US" sz="1600" b="1" dirty="0" smtClean="0"/>
              <a:t>: </a:t>
            </a:r>
            <a:r>
              <a:rPr lang="en-US" sz="1600" dirty="0" smtClean="0"/>
              <a:t>OGE Begins Review of Subpart B (continues through Nov. 2015)</a:t>
            </a:r>
            <a:endParaRPr lang="en-US" sz="1600" dirty="0"/>
          </a:p>
        </p:txBody>
      </p:sp>
      <p:sp>
        <p:nvSpPr>
          <p:cNvPr id="77" name="TextBox 76"/>
          <p:cNvSpPr txBox="1"/>
          <p:nvPr/>
        </p:nvSpPr>
        <p:spPr>
          <a:xfrm>
            <a:off x="657500" y="3954322"/>
            <a:ext cx="5318957" cy="338554"/>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1" u="sng" dirty="0" smtClean="0"/>
              <a:t>(</a:t>
            </a:r>
            <a:r>
              <a:rPr lang="en-US" sz="1600" b="1" u="sng" dirty="0"/>
              <a:t>2</a:t>
            </a:r>
            <a:r>
              <a:rPr lang="en-US" sz="1600" b="1" u="sng" dirty="0" smtClean="0"/>
              <a:t>) </a:t>
            </a:r>
            <a:r>
              <a:rPr lang="en-US" sz="1600" b="1" u="sng" dirty="0"/>
              <a:t>May </a:t>
            </a:r>
            <a:r>
              <a:rPr lang="en-US" sz="1600" b="1" u="sng" dirty="0" smtClean="0"/>
              <a:t>2014</a:t>
            </a:r>
            <a:r>
              <a:rPr lang="en-US" sz="1600" b="1" dirty="0" smtClean="0"/>
              <a:t>: </a:t>
            </a:r>
            <a:r>
              <a:rPr lang="en-US" sz="1600" dirty="0" smtClean="0"/>
              <a:t>OGE Surveys Ethics Officials</a:t>
            </a:r>
            <a:endParaRPr lang="en-US" sz="1600" dirty="0"/>
          </a:p>
        </p:txBody>
      </p:sp>
      <p:sp>
        <p:nvSpPr>
          <p:cNvPr id="78" name="TextBox 77"/>
          <p:cNvSpPr txBox="1"/>
          <p:nvPr/>
        </p:nvSpPr>
        <p:spPr>
          <a:xfrm>
            <a:off x="657501" y="4907214"/>
            <a:ext cx="5318958" cy="584775"/>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u="sng" dirty="0" smtClean="0"/>
              <a:t>(4) </a:t>
            </a:r>
            <a:r>
              <a:rPr lang="en-US" sz="1600" b="1" u="sng" dirty="0"/>
              <a:t>Feb</a:t>
            </a:r>
            <a:r>
              <a:rPr lang="en-US" sz="1600" b="1" u="sng" dirty="0" smtClean="0"/>
              <a:t>: 2015</a:t>
            </a:r>
            <a:r>
              <a:rPr lang="en-US" sz="1600" b="1" dirty="0" smtClean="0"/>
              <a:t>: </a:t>
            </a:r>
            <a:r>
              <a:rPr lang="en-US" sz="1600" dirty="0" smtClean="0"/>
              <a:t>OGE Holds In-Person Meetings with Ethics Officials</a:t>
            </a:r>
            <a:endParaRPr lang="en-US" sz="1600" dirty="0"/>
          </a:p>
        </p:txBody>
      </p:sp>
      <p:sp>
        <p:nvSpPr>
          <p:cNvPr id="79" name="TextBox 78"/>
          <p:cNvSpPr txBox="1"/>
          <p:nvPr/>
        </p:nvSpPr>
        <p:spPr>
          <a:xfrm>
            <a:off x="657500" y="4448480"/>
            <a:ext cx="5318958" cy="338554"/>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b="1" u="sng" dirty="0" smtClean="0"/>
              <a:t>(3) Sep. 2014- Mar. 2015</a:t>
            </a:r>
            <a:r>
              <a:rPr lang="en-US" sz="1600" b="1" dirty="0" smtClean="0"/>
              <a:t>: </a:t>
            </a:r>
            <a:r>
              <a:rPr lang="en-US" sz="1600" dirty="0" smtClean="0"/>
              <a:t>OGE Receives Agency Input on Draft</a:t>
            </a:r>
            <a:endParaRPr lang="en-US" sz="1600" dirty="0"/>
          </a:p>
        </p:txBody>
      </p:sp>
      <p:cxnSp>
        <p:nvCxnSpPr>
          <p:cNvPr id="61" name="Straight Connector 60"/>
          <p:cNvCxnSpPr/>
          <p:nvPr/>
        </p:nvCxnSpPr>
        <p:spPr>
          <a:xfrm flipV="1">
            <a:off x="669935" y="2732697"/>
            <a:ext cx="10854800" cy="2812"/>
          </a:xfrm>
          <a:prstGeom prst="line">
            <a:avLst/>
          </a:prstGeom>
          <a:ln w="358775">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606747" y="3984145"/>
            <a:ext cx="4917988" cy="338554"/>
          </a:xfrm>
          <a:prstGeom prst="rect">
            <a:avLst/>
          </a:prstGeom>
          <a:ln>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1" u="sng" dirty="0" smtClean="0"/>
              <a:t>(7) </a:t>
            </a:r>
            <a:r>
              <a:rPr lang="en-US" sz="1600" b="1" u="sng" dirty="0"/>
              <a:t>Nov </a:t>
            </a:r>
            <a:r>
              <a:rPr lang="en-US" sz="1600" b="1" u="sng" dirty="0" smtClean="0"/>
              <a:t>2015</a:t>
            </a:r>
            <a:r>
              <a:rPr lang="en-US" sz="1600" b="1" dirty="0" smtClean="0"/>
              <a:t>: </a:t>
            </a:r>
            <a:r>
              <a:rPr lang="en-US" sz="1600" dirty="0" smtClean="0"/>
              <a:t>OGE Publishes Proposed Rule</a:t>
            </a:r>
            <a:endParaRPr lang="en-US" sz="1600" dirty="0"/>
          </a:p>
        </p:txBody>
      </p:sp>
      <p:sp>
        <p:nvSpPr>
          <p:cNvPr id="81" name="TextBox 80"/>
          <p:cNvSpPr txBox="1"/>
          <p:nvPr/>
        </p:nvSpPr>
        <p:spPr>
          <a:xfrm>
            <a:off x="6614985" y="4448480"/>
            <a:ext cx="4909750" cy="338554"/>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u="sng" dirty="0" smtClean="0"/>
              <a:t>(8) </a:t>
            </a:r>
            <a:r>
              <a:rPr lang="en-US" sz="1600" b="1" u="sng" dirty="0"/>
              <a:t>Jan</a:t>
            </a:r>
            <a:r>
              <a:rPr lang="en-US" sz="1600" b="1" u="sng" dirty="0" smtClean="0"/>
              <a:t>. 2016</a:t>
            </a:r>
            <a:r>
              <a:rPr lang="en-US" sz="1600" b="1" dirty="0" smtClean="0"/>
              <a:t>: </a:t>
            </a:r>
            <a:r>
              <a:rPr lang="en-US" sz="1600" dirty="0" smtClean="0"/>
              <a:t>Comment Period Closes</a:t>
            </a:r>
            <a:endParaRPr lang="en-US" sz="1600" dirty="0"/>
          </a:p>
        </p:txBody>
      </p:sp>
      <p:sp>
        <p:nvSpPr>
          <p:cNvPr id="82" name="TextBox 81"/>
          <p:cNvSpPr txBox="1"/>
          <p:nvPr/>
        </p:nvSpPr>
        <p:spPr>
          <a:xfrm>
            <a:off x="6606746" y="4921399"/>
            <a:ext cx="4917989"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u="sng" dirty="0" smtClean="0"/>
              <a:t>(9) </a:t>
            </a:r>
            <a:r>
              <a:rPr lang="en-US" sz="1600" b="1" u="sng" dirty="0"/>
              <a:t>Spring-Summer </a:t>
            </a:r>
            <a:r>
              <a:rPr lang="en-US" sz="1600" b="1" u="sng" dirty="0" smtClean="0"/>
              <a:t>2016</a:t>
            </a:r>
            <a:r>
              <a:rPr lang="en-US" sz="1600" b="1" dirty="0" smtClean="0"/>
              <a:t>: </a:t>
            </a:r>
            <a:r>
              <a:rPr lang="en-US" sz="1600" dirty="0" smtClean="0"/>
              <a:t>Anticipated Date of Final Rule Publications</a:t>
            </a:r>
            <a:endParaRPr lang="en-US" sz="1600" dirty="0"/>
          </a:p>
        </p:txBody>
      </p:sp>
      <p:sp>
        <p:nvSpPr>
          <p:cNvPr id="16" name="TextBox 15"/>
          <p:cNvSpPr txBox="1"/>
          <p:nvPr/>
        </p:nvSpPr>
        <p:spPr>
          <a:xfrm>
            <a:off x="669935" y="1861324"/>
            <a:ext cx="546254" cy="276999"/>
          </a:xfrm>
          <a:prstGeom prst="rect">
            <a:avLst/>
          </a:prstGeom>
          <a:solidFill>
            <a:schemeClr val="accent2">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1200" b="1" u="sng" dirty="0" smtClean="0">
                <a:solidFill>
                  <a:schemeClr val="tx1">
                    <a:lumMod val="75000"/>
                    <a:lumOff val="25000"/>
                  </a:schemeClr>
                </a:solidFill>
              </a:rPr>
              <a:t>2013</a:t>
            </a:r>
            <a:endParaRPr lang="en-US" sz="1200" b="1" u="sng" dirty="0">
              <a:solidFill>
                <a:schemeClr val="tx1">
                  <a:lumMod val="75000"/>
                  <a:lumOff val="25000"/>
                </a:schemeClr>
              </a:solidFill>
            </a:endParaRPr>
          </a:p>
        </p:txBody>
      </p:sp>
      <p:sp>
        <p:nvSpPr>
          <p:cNvPr id="17" name="TextBox 16"/>
          <p:cNvSpPr txBox="1"/>
          <p:nvPr/>
        </p:nvSpPr>
        <p:spPr>
          <a:xfrm>
            <a:off x="1376220" y="1861324"/>
            <a:ext cx="3224805" cy="276999"/>
          </a:xfrm>
          <a:prstGeom prst="rect">
            <a:avLst/>
          </a:prstGeom>
          <a:solidFill>
            <a:schemeClr val="accent2">
              <a:lumMod val="40000"/>
              <a:lumOff val="6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b="1" u="sng" dirty="0" smtClean="0">
                <a:solidFill>
                  <a:schemeClr val="tx1">
                    <a:lumMod val="75000"/>
                    <a:lumOff val="25000"/>
                  </a:schemeClr>
                </a:solidFill>
              </a:rPr>
              <a:t>2014</a:t>
            </a:r>
            <a:endParaRPr lang="en-US" sz="1200" b="1" u="sng" dirty="0">
              <a:solidFill>
                <a:schemeClr val="tx1">
                  <a:lumMod val="75000"/>
                  <a:lumOff val="25000"/>
                </a:schemeClr>
              </a:solidFill>
            </a:endParaRPr>
          </a:p>
        </p:txBody>
      </p:sp>
      <p:sp>
        <p:nvSpPr>
          <p:cNvPr id="18" name="TextBox 17"/>
          <p:cNvSpPr txBox="1"/>
          <p:nvPr/>
        </p:nvSpPr>
        <p:spPr>
          <a:xfrm>
            <a:off x="657499" y="5648693"/>
            <a:ext cx="531895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u="sng" dirty="0" smtClean="0"/>
              <a:t>(5) Mar. 2015- July 2015</a:t>
            </a:r>
            <a:r>
              <a:rPr lang="en-US" sz="1600" b="1" dirty="0" smtClean="0"/>
              <a:t>: </a:t>
            </a:r>
            <a:r>
              <a:rPr lang="en-US" sz="1600" dirty="0" smtClean="0"/>
              <a:t>OGE Coordinates with OPM/DOJ</a:t>
            </a:r>
            <a:endParaRPr lang="en-US" sz="1600" dirty="0"/>
          </a:p>
        </p:txBody>
      </p:sp>
      <p:sp>
        <p:nvSpPr>
          <p:cNvPr id="20" name="TextBox 19"/>
          <p:cNvSpPr txBox="1"/>
          <p:nvPr/>
        </p:nvSpPr>
        <p:spPr>
          <a:xfrm>
            <a:off x="6606746" y="3283247"/>
            <a:ext cx="4917989" cy="584775"/>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u="sng" dirty="0" smtClean="0"/>
              <a:t>(6) </a:t>
            </a:r>
            <a:r>
              <a:rPr lang="en-US" sz="1600" b="1" u="sng" dirty="0"/>
              <a:t>Aug</a:t>
            </a:r>
            <a:r>
              <a:rPr lang="en-US" sz="1600" b="1" u="sng" dirty="0" smtClean="0"/>
              <a:t>. 2015- Nov. 2015</a:t>
            </a:r>
            <a:r>
              <a:rPr lang="en-US" sz="1600" b="1" dirty="0" smtClean="0"/>
              <a:t>: </a:t>
            </a:r>
            <a:r>
              <a:rPr lang="en-US" sz="1600" dirty="0" smtClean="0"/>
              <a:t>OGE Coordinates with OMB + Agencies</a:t>
            </a:r>
            <a:endParaRPr lang="en-US" sz="1600" dirty="0"/>
          </a:p>
        </p:txBody>
      </p:sp>
      <p:cxnSp>
        <p:nvCxnSpPr>
          <p:cNvPr id="25" name="Straight Connector 24"/>
          <p:cNvCxnSpPr/>
          <p:nvPr/>
        </p:nvCxnSpPr>
        <p:spPr>
          <a:xfrm>
            <a:off x="1246273" y="2732697"/>
            <a:ext cx="310053" cy="0"/>
          </a:xfrm>
          <a:prstGeom prst="line">
            <a:avLst/>
          </a:prstGeom>
          <a:ln w="3587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21746" y="2732697"/>
            <a:ext cx="436227" cy="0"/>
          </a:xfrm>
          <a:prstGeom prst="line">
            <a:avLst/>
          </a:prstGeom>
          <a:ln w="358775"/>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p:nvCxnSpPr>
        <p:spPr>
          <a:xfrm>
            <a:off x="3800212" y="2732697"/>
            <a:ext cx="1597303" cy="0"/>
          </a:xfrm>
          <a:prstGeom prst="line">
            <a:avLst/>
          </a:prstGeom>
          <a:ln w="3587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934970" y="2732697"/>
            <a:ext cx="318442" cy="0"/>
          </a:xfrm>
          <a:prstGeom prst="line">
            <a:avLst/>
          </a:prstGeom>
          <a:ln w="3587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97515" y="2732697"/>
            <a:ext cx="1672163" cy="0"/>
          </a:xfrm>
          <a:prstGeom prst="line">
            <a:avLst/>
          </a:prstGeom>
          <a:ln w="358775">
            <a:solidFill>
              <a:schemeClr val="tx1">
                <a:lumMod val="75000"/>
                <a:lumOff val="25000"/>
              </a:schemeClr>
            </a:solidFill>
          </a:ln>
        </p:spPr>
        <p:style>
          <a:lnRef idx="1">
            <a:schemeClr val="accent3"/>
          </a:lnRef>
          <a:fillRef idx="0">
            <a:schemeClr val="accent3"/>
          </a:fillRef>
          <a:effectRef idx="0">
            <a:schemeClr val="accent3"/>
          </a:effectRef>
          <a:fontRef idx="minor">
            <a:schemeClr val="tx1"/>
          </a:fontRef>
        </p:style>
      </p:cxnSp>
      <p:cxnSp>
        <p:nvCxnSpPr>
          <p:cNvPr id="50" name="Straight Connector 49"/>
          <p:cNvCxnSpPr/>
          <p:nvPr/>
        </p:nvCxnSpPr>
        <p:spPr>
          <a:xfrm>
            <a:off x="7156012" y="2732697"/>
            <a:ext cx="972919" cy="0"/>
          </a:xfrm>
          <a:prstGeom prst="line">
            <a:avLst/>
          </a:prstGeom>
          <a:ln w="358775">
            <a:solidFill>
              <a:srgbClr val="C00000"/>
            </a:solidFill>
          </a:ln>
        </p:spPr>
        <p:style>
          <a:lnRef idx="1">
            <a:schemeClr val="accent3"/>
          </a:lnRef>
          <a:fillRef idx="0">
            <a:schemeClr val="accent3"/>
          </a:fillRef>
          <a:effectRef idx="0">
            <a:schemeClr val="accent3"/>
          </a:effectRef>
          <a:fontRef idx="minor">
            <a:schemeClr val="tx1"/>
          </a:fontRef>
        </p:style>
      </p:cxnSp>
      <p:cxnSp>
        <p:nvCxnSpPr>
          <p:cNvPr id="54" name="Straight Connector 53"/>
          <p:cNvCxnSpPr/>
          <p:nvPr/>
        </p:nvCxnSpPr>
        <p:spPr>
          <a:xfrm>
            <a:off x="8128931" y="2732697"/>
            <a:ext cx="310053" cy="0"/>
          </a:xfrm>
          <a:prstGeom prst="line">
            <a:avLst/>
          </a:prstGeom>
          <a:ln w="3587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860511" y="2732697"/>
            <a:ext cx="310053" cy="0"/>
          </a:xfrm>
          <a:prstGeom prst="line">
            <a:avLst/>
          </a:prstGeom>
          <a:ln w="3587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308918" y="2732697"/>
            <a:ext cx="839063" cy="0"/>
          </a:xfrm>
          <a:prstGeom prst="line">
            <a:avLst/>
          </a:prstGeom>
          <a:ln w="3587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246274" y="2553382"/>
            <a:ext cx="310052" cy="366793"/>
          </a:xfrm>
          <a:prstGeom prst="rect">
            <a:avLst/>
          </a:prstGeom>
          <a:noFill/>
        </p:spPr>
        <p:txBody>
          <a:bodyPr wrap="square" rtlCol="0">
            <a:spAutoFit/>
          </a:bodyPr>
          <a:lstStyle/>
          <a:p>
            <a:r>
              <a:rPr lang="en-US" dirty="0" smtClean="0"/>
              <a:t>1</a:t>
            </a:r>
            <a:endParaRPr lang="en-US" dirty="0"/>
          </a:p>
        </p:txBody>
      </p:sp>
      <p:sp>
        <p:nvSpPr>
          <p:cNvPr id="68" name="TextBox 67"/>
          <p:cNvSpPr txBox="1"/>
          <p:nvPr/>
        </p:nvSpPr>
        <p:spPr>
          <a:xfrm>
            <a:off x="2089016" y="2548031"/>
            <a:ext cx="301686" cy="369332"/>
          </a:xfrm>
          <a:prstGeom prst="rect">
            <a:avLst/>
          </a:prstGeom>
          <a:noFill/>
        </p:spPr>
        <p:txBody>
          <a:bodyPr wrap="none" rtlCol="0">
            <a:spAutoFit/>
          </a:bodyPr>
          <a:lstStyle/>
          <a:p>
            <a:r>
              <a:rPr lang="en-US" dirty="0" smtClean="0"/>
              <a:t>2</a:t>
            </a:r>
            <a:endParaRPr lang="en-US" dirty="0"/>
          </a:p>
        </p:txBody>
      </p:sp>
      <p:sp>
        <p:nvSpPr>
          <p:cNvPr id="69" name="TextBox 68"/>
          <p:cNvSpPr txBox="1"/>
          <p:nvPr/>
        </p:nvSpPr>
        <p:spPr>
          <a:xfrm>
            <a:off x="4337920" y="2548031"/>
            <a:ext cx="301686" cy="369332"/>
          </a:xfrm>
          <a:prstGeom prst="rect">
            <a:avLst/>
          </a:prstGeom>
          <a:noFill/>
        </p:spPr>
        <p:txBody>
          <a:bodyPr wrap="none" rtlCol="0">
            <a:spAutoFit/>
          </a:bodyPr>
          <a:lstStyle/>
          <a:p>
            <a:r>
              <a:rPr lang="en-US" dirty="0"/>
              <a:t>3</a:t>
            </a:r>
          </a:p>
        </p:txBody>
      </p:sp>
      <p:sp>
        <p:nvSpPr>
          <p:cNvPr id="70" name="TextBox 69"/>
          <p:cNvSpPr txBox="1"/>
          <p:nvPr/>
        </p:nvSpPr>
        <p:spPr>
          <a:xfrm>
            <a:off x="4934970" y="2550843"/>
            <a:ext cx="301685"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71" name="TextBox 70"/>
          <p:cNvSpPr txBox="1"/>
          <p:nvPr/>
        </p:nvSpPr>
        <p:spPr>
          <a:xfrm>
            <a:off x="6082753" y="2550843"/>
            <a:ext cx="301686" cy="369332"/>
          </a:xfrm>
          <a:prstGeom prst="rect">
            <a:avLst/>
          </a:prstGeom>
          <a:noFill/>
        </p:spPr>
        <p:txBody>
          <a:bodyPr wrap="none" rtlCol="0">
            <a:spAutoFit/>
          </a:bodyPr>
          <a:lstStyle/>
          <a:p>
            <a:r>
              <a:rPr lang="en-US" dirty="0" smtClean="0">
                <a:solidFill>
                  <a:schemeClr val="bg1"/>
                </a:solidFill>
              </a:rPr>
              <a:t>5</a:t>
            </a:r>
            <a:endParaRPr lang="en-US" dirty="0">
              <a:solidFill>
                <a:schemeClr val="bg1"/>
              </a:solidFill>
            </a:endParaRPr>
          </a:p>
        </p:txBody>
      </p:sp>
      <p:sp>
        <p:nvSpPr>
          <p:cNvPr id="72" name="TextBox 71"/>
          <p:cNvSpPr txBox="1"/>
          <p:nvPr/>
        </p:nvSpPr>
        <p:spPr>
          <a:xfrm>
            <a:off x="7491628" y="2550843"/>
            <a:ext cx="301686" cy="369332"/>
          </a:xfrm>
          <a:prstGeom prst="rect">
            <a:avLst/>
          </a:prstGeom>
          <a:noFill/>
        </p:spPr>
        <p:txBody>
          <a:bodyPr wrap="none" rtlCol="0">
            <a:spAutoFit/>
          </a:bodyPr>
          <a:lstStyle/>
          <a:p>
            <a:r>
              <a:rPr lang="en-US" dirty="0">
                <a:solidFill>
                  <a:schemeClr val="bg1"/>
                </a:solidFill>
              </a:rPr>
              <a:t>6</a:t>
            </a:r>
          </a:p>
        </p:txBody>
      </p:sp>
      <p:sp>
        <p:nvSpPr>
          <p:cNvPr id="83" name="TextBox 82"/>
          <p:cNvSpPr txBox="1"/>
          <p:nvPr/>
        </p:nvSpPr>
        <p:spPr>
          <a:xfrm>
            <a:off x="8128931" y="2550843"/>
            <a:ext cx="301686" cy="369332"/>
          </a:xfrm>
          <a:prstGeom prst="rect">
            <a:avLst/>
          </a:prstGeom>
          <a:noFill/>
        </p:spPr>
        <p:txBody>
          <a:bodyPr wrap="square" rtlCol="0">
            <a:spAutoFit/>
          </a:bodyPr>
          <a:lstStyle/>
          <a:p>
            <a:r>
              <a:rPr lang="en-US" dirty="0" smtClean="0">
                <a:solidFill>
                  <a:schemeClr val="bg1"/>
                </a:solidFill>
              </a:rPr>
              <a:t>7</a:t>
            </a:r>
            <a:endParaRPr lang="en-US" dirty="0">
              <a:solidFill>
                <a:schemeClr val="bg1"/>
              </a:solidFill>
            </a:endParaRPr>
          </a:p>
        </p:txBody>
      </p:sp>
      <p:sp>
        <p:nvSpPr>
          <p:cNvPr id="84" name="TextBox 83"/>
          <p:cNvSpPr txBox="1"/>
          <p:nvPr/>
        </p:nvSpPr>
        <p:spPr>
          <a:xfrm>
            <a:off x="8860511" y="2548031"/>
            <a:ext cx="301685" cy="369332"/>
          </a:xfrm>
          <a:prstGeom prst="rect">
            <a:avLst/>
          </a:prstGeom>
          <a:noFill/>
        </p:spPr>
        <p:txBody>
          <a:bodyPr wrap="square" rtlCol="0">
            <a:spAutoFit/>
          </a:bodyPr>
          <a:lstStyle/>
          <a:p>
            <a:r>
              <a:rPr lang="en-US" dirty="0" smtClean="0">
                <a:solidFill>
                  <a:schemeClr val="bg1"/>
                </a:solidFill>
              </a:rPr>
              <a:t>8</a:t>
            </a:r>
            <a:endParaRPr lang="en-US" dirty="0">
              <a:solidFill>
                <a:schemeClr val="bg1"/>
              </a:solidFill>
            </a:endParaRPr>
          </a:p>
        </p:txBody>
      </p:sp>
      <p:sp>
        <p:nvSpPr>
          <p:cNvPr id="85" name="TextBox 84"/>
          <p:cNvSpPr txBox="1"/>
          <p:nvPr/>
        </p:nvSpPr>
        <p:spPr>
          <a:xfrm>
            <a:off x="10577606" y="2548031"/>
            <a:ext cx="301686" cy="369332"/>
          </a:xfrm>
          <a:prstGeom prst="rect">
            <a:avLst/>
          </a:prstGeom>
          <a:noFill/>
        </p:spPr>
        <p:txBody>
          <a:bodyPr wrap="none" rtlCol="0">
            <a:spAutoFit/>
          </a:bodyPr>
          <a:lstStyle/>
          <a:p>
            <a:r>
              <a:rPr lang="en-US" dirty="0" smtClean="0"/>
              <a:t>9</a:t>
            </a:r>
            <a:endParaRPr lang="en-US" dirty="0"/>
          </a:p>
        </p:txBody>
      </p:sp>
    </p:spTree>
    <p:extLst>
      <p:ext uri="{BB962C8B-B14F-4D97-AF65-F5344CB8AC3E}">
        <p14:creationId xmlns:p14="http://schemas.microsoft.com/office/powerpoint/2010/main" val="5851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18" grpId="0" animBg="1"/>
      <p:bldP spid="20" grpId="0" animBg="1"/>
      <p:bldP spid="53" grpId="0"/>
      <p:bldP spid="68" grpId="0"/>
      <p:bldP spid="69" grpId="0"/>
      <p:bldP spid="70" grpId="0"/>
      <p:bldP spid="71" grpId="0"/>
      <p:bldP spid="72" grpId="0"/>
      <p:bldP spid="83" grpId="0"/>
      <p:bldP spid="84" grpId="0"/>
      <p:bldP spid="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Regulation: Comments</a:t>
            </a:r>
            <a:endParaRPr lang="en-US" dirty="0"/>
          </a:p>
        </p:txBody>
      </p:sp>
      <p:graphicFrame>
        <p:nvGraphicFramePr>
          <p:cNvPr id="4" name="Chart 3"/>
          <p:cNvGraphicFramePr/>
          <p:nvPr>
            <p:extLst>
              <p:ext uri="{D42A27DB-BD31-4B8C-83A1-F6EECF244321}">
                <p14:modId xmlns:p14="http://schemas.microsoft.com/office/powerpoint/2010/main" val="3892041935"/>
              </p:ext>
            </p:extLst>
          </p:nvPr>
        </p:nvGraphicFramePr>
        <p:xfrm>
          <a:off x="3492843" y="2184362"/>
          <a:ext cx="5074508" cy="357912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Tree>
    <p:extLst>
      <p:ext uri="{BB962C8B-B14F-4D97-AF65-F5344CB8AC3E}">
        <p14:creationId xmlns:p14="http://schemas.microsoft.com/office/powerpoint/2010/main" val="8395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graphicFrame>
        <p:nvGraphicFramePr>
          <p:cNvPr id="5" name="Chart 4"/>
          <p:cNvGraphicFramePr/>
          <p:nvPr>
            <p:extLst>
              <p:ext uri="{D42A27DB-BD31-4B8C-83A1-F6EECF244321}">
                <p14:modId xmlns:p14="http://schemas.microsoft.com/office/powerpoint/2010/main" val="4109716077"/>
              </p:ext>
            </p:extLst>
          </p:nvPr>
        </p:nvGraphicFramePr>
        <p:xfrm>
          <a:off x="461319" y="181232"/>
          <a:ext cx="11392929" cy="613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2576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
        <p:nvSpPr>
          <p:cNvPr id="6" name="Title 1"/>
          <p:cNvSpPr txBox="1">
            <a:spLocks/>
          </p:cNvSpPr>
          <p:nvPr/>
        </p:nvSpPr>
        <p:spPr>
          <a:xfrm>
            <a:off x="438150" y="1111210"/>
            <a:ext cx="5524500" cy="3931158"/>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Presidential Transition &amp; Election Period</a:t>
            </a:r>
          </a:p>
          <a:p>
            <a:endParaRPr lang="en-US" dirty="0"/>
          </a:p>
          <a:p>
            <a:r>
              <a:rPr lang="en-US" dirty="0" smtClean="0"/>
              <a:t>Gift Topics</a:t>
            </a:r>
            <a:endParaRPr lang="en-US" dirty="0"/>
          </a:p>
        </p:txBody>
      </p:sp>
      <p:pic>
        <p:nvPicPr>
          <p:cNvPr id="2050" name="Picture 2" descr="http://www.whitehousemuseum.org/west-wing/oval-office/oval-office-2008-bush-ob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428" y="1111210"/>
            <a:ext cx="4877815" cy="43575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873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
        <p:nvSpPr>
          <p:cNvPr id="2" name="Title 1"/>
          <p:cNvSpPr>
            <a:spLocks noGrp="1"/>
          </p:cNvSpPr>
          <p:nvPr>
            <p:ph type="title"/>
          </p:nvPr>
        </p:nvSpPr>
        <p:spPr/>
        <p:txBody>
          <a:bodyPr/>
          <a:lstStyle/>
          <a:p>
            <a:r>
              <a:rPr lang="en-US" dirty="0" smtClean="0"/>
              <a:t>Transition &amp; Election Related Gifts</a:t>
            </a:r>
            <a:endParaRPr lang="en-US" dirty="0"/>
          </a:p>
        </p:txBody>
      </p:sp>
      <p:sp>
        <p:nvSpPr>
          <p:cNvPr id="3" name="Content Placeholder 2"/>
          <p:cNvSpPr>
            <a:spLocks noGrp="1"/>
          </p:cNvSpPr>
          <p:nvPr>
            <p:ph sz="half" idx="1"/>
          </p:nvPr>
        </p:nvSpPr>
        <p:spPr>
          <a:xfrm>
            <a:off x="1097278" y="1845734"/>
            <a:ext cx="10058402" cy="4023360"/>
          </a:xfrm>
        </p:spPr>
        <p:txBody>
          <a:bodyPr>
            <a:normAutofit/>
          </a:bodyPr>
          <a:lstStyle/>
          <a:p>
            <a:pPr>
              <a:buClr>
                <a:schemeClr val="tx1">
                  <a:lumMod val="75000"/>
                  <a:lumOff val="25000"/>
                </a:schemeClr>
              </a:buClr>
              <a:buFont typeface="Wingdings" panose="05000000000000000000" pitchFamily="2" charset="2"/>
              <a:buChar char="Ø"/>
            </a:pPr>
            <a:r>
              <a:rPr lang="en-US" b="1" dirty="0" smtClean="0"/>
              <a:t> Hatch Act Exception, 5 C.F.R. 2635.204(f)</a:t>
            </a:r>
          </a:p>
          <a:p>
            <a:pPr>
              <a:buClr>
                <a:schemeClr val="tx1">
                  <a:lumMod val="75000"/>
                  <a:lumOff val="25000"/>
                </a:schemeClr>
              </a:buClr>
              <a:buFont typeface="Wingdings" panose="05000000000000000000" pitchFamily="2" charset="2"/>
              <a:buChar char="Ø"/>
            </a:pPr>
            <a:r>
              <a:rPr lang="en-US" b="1" dirty="0" smtClean="0"/>
              <a:t> Political Conventions &amp; Associated Parties</a:t>
            </a:r>
          </a:p>
          <a:p>
            <a:pPr>
              <a:buClr>
                <a:schemeClr val="tx1">
                  <a:lumMod val="75000"/>
                  <a:lumOff val="25000"/>
                </a:schemeClr>
              </a:buClr>
              <a:buFont typeface="Wingdings" panose="05000000000000000000" pitchFamily="2" charset="2"/>
              <a:buChar char="Ø"/>
            </a:pPr>
            <a:r>
              <a:rPr lang="en-US" b="1" dirty="0" smtClean="0"/>
              <a:t> Inauguration Parties </a:t>
            </a:r>
          </a:p>
          <a:p>
            <a:pPr>
              <a:buClr>
                <a:schemeClr val="tx1">
                  <a:lumMod val="75000"/>
                  <a:lumOff val="25000"/>
                </a:schemeClr>
              </a:buClr>
              <a:buFont typeface="Wingdings" panose="05000000000000000000" pitchFamily="2" charset="2"/>
              <a:buChar char="Ø"/>
            </a:pPr>
            <a:r>
              <a:rPr lang="en-US" b="1" dirty="0" smtClean="0"/>
              <a:t> Gifts Between Employees &amp; Transition Team Members</a:t>
            </a:r>
          </a:p>
          <a:p>
            <a:pPr>
              <a:buClr>
                <a:schemeClr val="tx1">
                  <a:lumMod val="75000"/>
                  <a:lumOff val="25000"/>
                </a:schemeClr>
              </a:buClr>
              <a:buFont typeface="Wingdings" panose="05000000000000000000" pitchFamily="2" charset="2"/>
              <a:buChar char="Ø"/>
            </a:pPr>
            <a:r>
              <a:rPr lang="en-US" b="1" dirty="0" smtClean="0"/>
              <a:t> Going Away Gifts To Outgoing Appointees</a:t>
            </a:r>
          </a:p>
          <a:p>
            <a:pPr>
              <a:buClr>
                <a:schemeClr val="tx1">
                  <a:lumMod val="75000"/>
                  <a:lumOff val="25000"/>
                </a:schemeClr>
              </a:buClr>
              <a:buFont typeface="Wingdings" panose="05000000000000000000" pitchFamily="2" charset="2"/>
              <a:buChar char="Ø"/>
            </a:pPr>
            <a:r>
              <a:rPr lang="en-US" b="1" dirty="0" smtClean="0"/>
              <a:t> Gifts To Pre-confirmation Nominees</a:t>
            </a:r>
          </a:p>
          <a:p>
            <a:pPr>
              <a:buClr>
                <a:schemeClr val="tx1">
                  <a:lumMod val="75000"/>
                  <a:lumOff val="25000"/>
                </a:schemeClr>
              </a:buClr>
              <a:buFont typeface="Wingdings" panose="05000000000000000000" pitchFamily="2" charset="2"/>
              <a:buChar char="Ø"/>
            </a:pPr>
            <a:r>
              <a:rPr lang="en-US" b="1" dirty="0" smtClean="0"/>
              <a:t> Gifts For New Appointees &amp; Swearing-in Parties</a:t>
            </a:r>
          </a:p>
          <a:p>
            <a:pPr>
              <a:buClr>
                <a:schemeClr val="tx1">
                  <a:lumMod val="75000"/>
                  <a:lumOff val="25000"/>
                </a:schemeClr>
              </a:buClr>
              <a:buFont typeface="Wingdings" panose="05000000000000000000" pitchFamily="2" charset="2"/>
              <a:buChar char="Ø"/>
            </a:pPr>
            <a:r>
              <a:rPr lang="en-US" b="1" dirty="0" smtClean="0"/>
              <a:t> Reporting Politically-related Gifts (OGE Form 278/450)</a:t>
            </a:r>
          </a:p>
          <a:p>
            <a:endParaRPr lang="en-US" dirty="0" smtClean="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450" y="1958342"/>
            <a:ext cx="3419474" cy="4092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34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
        <p:nvSpPr>
          <p:cNvPr id="2" name="Title 1"/>
          <p:cNvSpPr>
            <a:spLocks noGrp="1"/>
          </p:cNvSpPr>
          <p:nvPr>
            <p:ph type="title"/>
          </p:nvPr>
        </p:nvSpPr>
        <p:spPr/>
        <p:txBody>
          <a:bodyPr/>
          <a:lstStyle/>
          <a:p>
            <a:r>
              <a:rPr lang="en-US" dirty="0" smtClean="0"/>
              <a:t>5 C.F.R. 2635.204(f): </a:t>
            </a:r>
            <a:r>
              <a:rPr lang="en-US" dirty="0"/>
              <a:t/>
            </a:r>
            <a:br>
              <a:rPr lang="en-US" dirty="0"/>
            </a:br>
            <a:r>
              <a:rPr lang="en-US" dirty="0" smtClean="0"/>
              <a:t>“The Hatch Act Exception”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7" y="1846052"/>
            <a:ext cx="3442546" cy="4385710"/>
          </a:xfrm>
          <a:prstGeom prst="rect">
            <a:avLst/>
          </a:prstGeom>
          <a:solidFill>
            <a:srgbClr val="FFFFFF">
              <a:shade val="85000"/>
            </a:srgbClr>
          </a:solidFill>
          <a:ln w="9525">
            <a:solidFill>
              <a:schemeClr val="accent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6048375" y="1984445"/>
            <a:ext cx="4114800" cy="4247317"/>
          </a:xfrm>
          <a:prstGeom prst="rect">
            <a:avLst/>
          </a:prstGeom>
          <a:noFill/>
        </p:spPr>
        <p:txBody>
          <a:bodyPr wrap="square" rtlCol="0">
            <a:spAutoFit/>
          </a:bodyPr>
          <a:lstStyle/>
          <a:p>
            <a:r>
              <a:rPr lang="en-US" dirty="0" smtClean="0"/>
              <a:t>Provides a limited exception permitting the acceptance of otherwise prohibited gifts from outside sources if:</a:t>
            </a:r>
          </a:p>
          <a:p>
            <a:endParaRPr lang="en-US" dirty="0"/>
          </a:p>
          <a:p>
            <a:pPr marL="342900" indent="-342900">
              <a:buFont typeface="Wingdings" panose="05000000000000000000" pitchFamily="2" charset="2"/>
              <a:buChar char="Ø"/>
            </a:pPr>
            <a:r>
              <a:rPr lang="en-US" dirty="0" smtClean="0"/>
              <a:t>The employee may take an active part in political management or political </a:t>
            </a:r>
            <a:r>
              <a:rPr lang="en-US" dirty="0"/>
              <a:t>campaigns. </a:t>
            </a:r>
            <a:r>
              <a:rPr lang="en-US" i="1" dirty="0"/>
              <a:t>See</a:t>
            </a:r>
            <a:r>
              <a:rPr lang="en-US" dirty="0"/>
              <a:t> 5 C.F.R. </a:t>
            </a:r>
            <a:r>
              <a:rPr lang="en-US" dirty="0" smtClean="0"/>
              <a:t>734.201-208.</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smtClean="0"/>
              <a:t>The gift is given in connection with active participation in the political management or in a political campaign</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smtClean="0"/>
              <a:t>The gift is provided by a 527(e) organization</a:t>
            </a:r>
            <a:endParaRPr lang="en-US" dirty="0"/>
          </a:p>
        </p:txBody>
      </p:sp>
    </p:spTree>
    <p:extLst>
      <p:ext uri="{BB962C8B-B14F-4D97-AF65-F5344CB8AC3E}">
        <p14:creationId xmlns:p14="http://schemas.microsoft.com/office/powerpoint/2010/main" val="566652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700" y="6032500"/>
            <a:ext cx="1696564" cy="1272423"/>
          </a:xfrm>
          <a:prstGeom prst="rect">
            <a:avLst/>
          </a:prstGeom>
        </p:spPr>
      </p:pic>
      <p:sp>
        <p:nvSpPr>
          <p:cNvPr id="2" name="Title 1"/>
          <p:cNvSpPr>
            <a:spLocks noGrp="1"/>
          </p:cNvSpPr>
          <p:nvPr>
            <p:ph type="title"/>
          </p:nvPr>
        </p:nvSpPr>
        <p:spPr/>
        <p:txBody>
          <a:bodyPr/>
          <a:lstStyle/>
          <a:p>
            <a:r>
              <a:rPr lang="en-US" dirty="0"/>
              <a:t>What is a </a:t>
            </a:r>
            <a:r>
              <a:rPr lang="en-US" dirty="0" smtClean="0"/>
              <a:t>527(e) “political </a:t>
            </a:r>
            <a:r>
              <a:rPr lang="en-US" dirty="0"/>
              <a:t>organization</a:t>
            </a:r>
            <a:r>
              <a:rPr lang="en-US" dirty="0" smtClean="0"/>
              <a:t>”?</a:t>
            </a:r>
            <a:endParaRPr lang="en-US" dirty="0"/>
          </a:p>
        </p:txBody>
      </p:sp>
      <p:sp>
        <p:nvSpPr>
          <p:cNvPr id="3" name="Content Placeholder 2"/>
          <p:cNvSpPr>
            <a:spLocks noGrp="1"/>
          </p:cNvSpPr>
          <p:nvPr>
            <p:ph sz="half" idx="1"/>
          </p:nvPr>
        </p:nvSpPr>
        <p:spPr>
          <a:solidFill>
            <a:schemeClr val="accent1">
              <a:lumMod val="20000"/>
              <a:lumOff val="80000"/>
            </a:schemeClr>
          </a:solidFill>
        </p:spPr>
        <p:txBody>
          <a:bodyPr>
            <a:normAutofit/>
          </a:bodyPr>
          <a:lstStyle/>
          <a:p>
            <a:r>
              <a:rPr lang="en-US" b="1" u="sng" dirty="0" smtClean="0"/>
              <a:t>Examples of 527(e) organizations:</a:t>
            </a:r>
          </a:p>
          <a:p>
            <a:pPr>
              <a:buFont typeface="Wingdings" panose="05000000000000000000" pitchFamily="2" charset="2"/>
              <a:buChar char="Ø"/>
            </a:pPr>
            <a:r>
              <a:rPr lang="en-US" dirty="0" smtClean="0"/>
              <a:t>National Political Party Committees</a:t>
            </a:r>
          </a:p>
          <a:p>
            <a:pPr>
              <a:buFont typeface="Wingdings" panose="05000000000000000000" pitchFamily="2" charset="2"/>
              <a:buChar char="Ø"/>
            </a:pPr>
            <a:r>
              <a:rPr lang="en-US" dirty="0"/>
              <a:t>State </a:t>
            </a:r>
            <a:r>
              <a:rPr lang="en-US" dirty="0" smtClean="0"/>
              <a:t>&amp; </a:t>
            </a:r>
            <a:r>
              <a:rPr lang="en-US" dirty="0"/>
              <a:t>Local Party </a:t>
            </a:r>
            <a:r>
              <a:rPr lang="en-US" dirty="0" smtClean="0"/>
              <a:t>committees</a:t>
            </a:r>
          </a:p>
          <a:p>
            <a:pPr>
              <a:buFont typeface="Wingdings" panose="05000000000000000000" pitchFamily="2" charset="2"/>
              <a:buChar char="Ø"/>
            </a:pPr>
            <a:r>
              <a:rPr lang="en-US" dirty="0" smtClean="0"/>
              <a:t>Authorized Candidate </a:t>
            </a:r>
            <a:r>
              <a:rPr lang="en-US" dirty="0"/>
              <a:t>C</a:t>
            </a:r>
            <a:r>
              <a:rPr lang="en-US" dirty="0" smtClean="0"/>
              <a:t>ommittees</a:t>
            </a:r>
          </a:p>
          <a:p>
            <a:pPr>
              <a:buFont typeface="Wingdings" panose="05000000000000000000" pitchFamily="2" charset="2"/>
              <a:buChar char="Ø"/>
            </a:pPr>
            <a:r>
              <a:rPr lang="en-US" dirty="0" smtClean="0"/>
              <a:t>Political Action Committees </a:t>
            </a:r>
          </a:p>
          <a:p>
            <a:pPr>
              <a:buFont typeface="Wingdings" panose="05000000000000000000" pitchFamily="2" charset="2"/>
              <a:buChar char="Ø"/>
            </a:pPr>
            <a:r>
              <a:rPr lang="en-US" dirty="0" smtClean="0"/>
              <a:t>Nonconnected Committees (e.g. Leadership PACs)</a:t>
            </a:r>
          </a:p>
          <a:p>
            <a:pPr>
              <a:buFont typeface="Wingdings" panose="05000000000000000000" pitchFamily="2" charset="2"/>
              <a:buChar char="Ø"/>
            </a:pPr>
            <a:r>
              <a:rPr lang="en-US" dirty="0" smtClean="0"/>
              <a:t>Some Corporate </a:t>
            </a:r>
            <a:r>
              <a:rPr lang="en-US" dirty="0"/>
              <a:t>or </a:t>
            </a:r>
            <a:r>
              <a:rPr lang="en-US" dirty="0" smtClean="0"/>
              <a:t>Labor Separate Segregated Funds </a:t>
            </a:r>
            <a:r>
              <a:rPr lang="en-US" dirty="0"/>
              <a:t>(SSFs</a:t>
            </a:r>
            <a:r>
              <a:rPr lang="en-US" dirty="0" smtClean="0"/>
              <a:t>) (if 527)</a:t>
            </a:r>
          </a:p>
          <a:p>
            <a:pPr>
              <a:buFont typeface="Wingdings" panose="05000000000000000000" pitchFamily="2" charset="2"/>
              <a:buChar char="Ø"/>
            </a:pPr>
            <a:endParaRPr lang="en-US" dirty="0" smtClean="0"/>
          </a:p>
          <a:p>
            <a:endParaRPr lang="en-US" dirty="0"/>
          </a:p>
        </p:txBody>
      </p:sp>
      <p:sp>
        <p:nvSpPr>
          <p:cNvPr id="4" name="Content Placeholder 3"/>
          <p:cNvSpPr>
            <a:spLocks noGrp="1"/>
          </p:cNvSpPr>
          <p:nvPr>
            <p:ph sz="half" idx="2"/>
          </p:nvPr>
        </p:nvSpPr>
        <p:spPr>
          <a:solidFill>
            <a:schemeClr val="accent5">
              <a:lumMod val="20000"/>
              <a:lumOff val="80000"/>
            </a:schemeClr>
          </a:solidFill>
        </p:spPr>
        <p:txBody>
          <a:bodyPr>
            <a:normAutofit/>
          </a:bodyPr>
          <a:lstStyle/>
          <a:p>
            <a:r>
              <a:rPr lang="en-US" b="1" u="sng" dirty="0" smtClean="0"/>
              <a:t>Examples of Non-527(e) organizations:</a:t>
            </a:r>
          </a:p>
          <a:p>
            <a:pPr>
              <a:buClr>
                <a:schemeClr val="accent5">
                  <a:lumMod val="75000"/>
                </a:schemeClr>
              </a:buClr>
              <a:buFont typeface="Wingdings" panose="05000000000000000000" pitchFamily="2" charset="2"/>
              <a:buChar char="Ø"/>
            </a:pPr>
            <a:r>
              <a:rPr lang="en-US" dirty="0" smtClean="0"/>
              <a:t>501(c)(3) Charitable Organizations</a:t>
            </a:r>
          </a:p>
          <a:p>
            <a:pPr>
              <a:buClr>
                <a:schemeClr val="accent5">
                  <a:lumMod val="75000"/>
                </a:schemeClr>
              </a:buClr>
              <a:buFont typeface="Wingdings" panose="05000000000000000000" pitchFamily="2" charset="2"/>
              <a:buChar char="Ø"/>
            </a:pPr>
            <a:r>
              <a:rPr lang="en-US" dirty="0" smtClean="0"/>
              <a:t>501(c)(4) Social Welfare Organizations</a:t>
            </a:r>
          </a:p>
          <a:p>
            <a:pPr>
              <a:buClr>
                <a:schemeClr val="accent5">
                  <a:lumMod val="75000"/>
                </a:schemeClr>
              </a:buClr>
              <a:buFont typeface="Wingdings" panose="05000000000000000000" pitchFamily="2" charset="2"/>
              <a:buChar char="Ø"/>
            </a:pPr>
            <a:r>
              <a:rPr lang="en-US" dirty="0" smtClean="0"/>
              <a:t>For-profit Law firms &amp; Consulting agencies</a:t>
            </a:r>
          </a:p>
          <a:p>
            <a:pPr>
              <a:buClr>
                <a:schemeClr val="accent5">
                  <a:lumMod val="75000"/>
                </a:schemeClr>
              </a:buClr>
              <a:buFont typeface="Wingdings" panose="05000000000000000000" pitchFamily="2" charset="2"/>
              <a:buChar char="Ø"/>
            </a:pPr>
            <a:r>
              <a:rPr lang="en-US" dirty="0" smtClean="0"/>
              <a:t>Other organizations and individuals affiliated with, but not agents or </a:t>
            </a:r>
            <a:r>
              <a:rPr lang="en-US" smtClean="0"/>
              <a:t>entities of, </a:t>
            </a:r>
            <a:r>
              <a:rPr lang="en-US" dirty="0" smtClean="0"/>
              <a:t>a </a:t>
            </a:r>
            <a:r>
              <a:rPr lang="en-US" smtClean="0"/>
              <a:t>527(e)</a:t>
            </a:r>
            <a:endParaRPr lang="en-US" dirty="0"/>
          </a:p>
        </p:txBody>
      </p:sp>
      <p:sp>
        <p:nvSpPr>
          <p:cNvPr id="5" name="TextBox 4"/>
          <p:cNvSpPr txBox="1"/>
          <p:nvPr/>
        </p:nvSpPr>
        <p:spPr>
          <a:xfrm>
            <a:off x="3808140" y="5918844"/>
            <a:ext cx="4951612" cy="369332"/>
          </a:xfrm>
          <a:prstGeom prst="rect">
            <a:avLst/>
          </a:prstGeom>
          <a:noFill/>
        </p:spPr>
        <p:txBody>
          <a:bodyPr wrap="none" rtlCol="0">
            <a:spAutoFit/>
          </a:bodyPr>
          <a:lstStyle/>
          <a:p>
            <a:r>
              <a:rPr lang="en-US" b="1" u="sng" dirty="0" smtClean="0"/>
              <a:t>Hint: Check the IRS Website for Form 8871 Filings!</a:t>
            </a:r>
            <a:endParaRPr lang="en-US" b="1" u="sng" dirty="0"/>
          </a:p>
        </p:txBody>
      </p:sp>
    </p:spTree>
    <p:extLst>
      <p:ext uri="{BB962C8B-B14F-4D97-AF65-F5344CB8AC3E}">
        <p14:creationId xmlns:p14="http://schemas.microsoft.com/office/powerpoint/2010/main" val="1965169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1782</TotalTime>
  <Words>2037</Words>
  <Application>Microsoft Office PowerPoint</Application>
  <PresentationFormat>Custom</PresentationFormat>
  <Paragraphs>255</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Retrospect</vt:lpstr>
      <vt:lpstr>PowerPoint Presentation</vt:lpstr>
      <vt:lpstr>2016 Proposed Subpart B Amendments</vt:lpstr>
      <vt:lpstr>Proposed Regulation: Timeline</vt:lpstr>
      <vt:lpstr>Proposed Regulation: Comments</vt:lpstr>
      <vt:lpstr>PowerPoint Presentation</vt:lpstr>
      <vt:lpstr>PowerPoint Presentation</vt:lpstr>
      <vt:lpstr>Transition &amp; Election Related Gifts</vt:lpstr>
      <vt:lpstr>5 C.F.R. 2635.204(f):  “The Hatch Act Exception”</vt:lpstr>
      <vt:lpstr>What is a 527(e) “political organization”?</vt:lpstr>
      <vt:lpstr>E.O.13490 &amp; The Hatch Act Exception</vt:lpstr>
      <vt:lpstr>Scenario: Hatch Act Exception (1)</vt:lpstr>
      <vt:lpstr>Scenario: Hatch Act Exception (2)</vt:lpstr>
      <vt:lpstr>Political Conventions &amp; Associated Parties</vt:lpstr>
      <vt:lpstr>Inauguration Events</vt:lpstr>
      <vt:lpstr>Inauguration Events, Cont.</vt:lpstr>
      <vt:lpstr>Scenario: Inaugural Events</vt:lpstr>
      <vt:lpstr>Gifts to and from Transition Team Members</vt:lpstr>
      <vt:lpstr>Gifts to and from Transition Team Members</vt:lpstr>
      <vt:lpstr>Gifts to and from Transition Team Members, Cont.</vt:lpstr>
      <vt:lpstr>Scenario: Transition Team Members </vt:lpstr>
      <vt:lpstr>Going Away Gifts to Outgoing Appointees</vt:lpstr>
      <vt:lpstr>Scenario: Outgoing Appointees</vt:lpstr>
      <vt:lpstr>Gifts to and from Pre-Confirmation Nominees</vt:lpstr>
      <vt:lpstr>Scenario: Pre-Confirmation Nominees</vt:lpstr>
      <vt:lpstr>Gifts to New Appointees &amp; Swearing-In Parties</vt:lpstr>
      <vt:lpstr>Reporting Gifts: OGE Form 278e &amp; 450</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Fenix</dc:creator>
  <cp:lastModifiedBy>Christopher J. Swartz</cp:lastModifiedBy>
  <cp:revision>121</cp:revision>
  <dcterms:created xsi:type="dcterms:W3CDTF">2016-02-01T15:07:14Z</dcterms:created>
  <dcterms:modified xsi:type="dcterms:W3CDTF">2016-02-29T16:13:12Z</dcterms:modified>
</cp:coreProperties>
</file>